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680" r:id="rId2"/>
    <p:sldId id="636" r:id="rId3"/>
    <p:sldId id="638" r:id="rId4"/>
    <p:sldId id="662" r:id="rId5"/>
    <p:sldId id="706" r:id="rId6"/>
    <p:sldId id="707" r:id="rId7"/>
    <p:sldId id="665" r:id="rId8"/>
    <p:sldId id="666" r:id="rId9"/>
    <p:sldId id="630" r:id="rId10"/>
    <p:sldId id="462" r:id="rId11"/>
    <p:sldId id="653" r:id="rId12"/>
    <p:sldId id="668" r:id="rId13"/>
    <p:sldId id="667" r:id="rId14"/>
    <p:sldId id="669" r:id="rId15"/>
    <p:sldId id="705" r:id="rId16"/>
    <p:sldId id="621" r:id="rId17"/>
    <p:sldId id="664" r:id="rId18"/>
    <p:sldId id="274" r:id="rId19"/>
    <p:sldId id="44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619F19-9A8D-4637-9719-73B19222D495}" v="1" dt="2024-04-18T17:33:48.5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728F3F-7623-46B6-B8D1-4DEA290EF76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00AE193-6B65-4DAD-A9FC-A4F2FBBED5BD}">
      <dgm:prSet/>
      <dgm:spPr/>
      <dgm:t>
        <a:bodyPr/>
        <a:lstStyle/>
        <a:p>
          <a:r>
            <a:rPr lang="en-US"/>
            <a:t>4 CoCs in Wisconsin</a:t>
          </a:r>
        </a:p>
      </dgm:t>
    </dgm:pt>
    <dgm:pt modelId="{9E225058-04BA-439C-A5D5-8BD8B39889EA}" type="parTrans" cxnId="{EEC246EC-978F-47E3-8C54-E1D3B6CA8B6F}">
      <dgm:prSet/>
      <dgm:spPr/>
      <dgm:t>
        <a:bodyPr/>
        <a:lstStyle/>
        <a:p>
          <a:endParaRPr lang="en-US"/>
        </a:p>
      </dgm:t>
    </dgm:pt>
    <dgm:pt modelId="{381E1F10-439D-4689-B641-A87138B73B31}" type="sibTrans" cxnId="{EEC246EC-978F-47E3-8C54-E1D3B6CA8B6F}">
      <dgm:prSet/>
      <dgm:spPr/>
      <dgm:t>
        <a:bodyPr/>
        <a:lstStyle/>
        <a:p>
          <a:endParaRPr lang="en-US"/>
        </a:p>
      </dgm:t>
    </dgm:pt>
    <dgm:pt modelId="{65BE6B23-B75E-47C5-8CA0-93E83ADAD68F}">
      <dgm:prSet/>
      <dgm:spPr/>
      <dgm:t>
        <a:bodyPr/>
        <a:lstStyle/>
        <a:p>
          <a:r>
            <a:rPr lang="en-US"/>
            <a:t>Dane County, Milwaukee County, Racine County (each 1 county)</a:t>
          </a:r>
        </a:p>
      </dgm:t>
    </dgm:pt>
    <dgm:pt modelId="{A3E3F3A2-847C-4025-AF5D-732B27A9BCED}" type="parTrans" cxnId="{65F9D612-2D57-42C1-9E6D-085B2CE42043}">
      <dgm:prSet/>
      <dgm:spPr/>
      <dgm:t>
        <a:bodyPr/>
        <a:lstStyle/>
        <a:p>
          <a:endParaRPr lang="en-US"/>
        </a:p>
      </dgm:t>
    </dgm:pt>
    <dgm:pt modelId="{BEAD21ED-AF21-42A5-A4BB-4BE6164E3375}" type="sibTrans" cxnId="{65F9D612-2D57-42C1-9E6D-085B2CE42043}">
      <dgm:prSet/>
      <dgm:spPr/>
      <dgm:t>
        <a:bodyPr/>
        <a:lstStyle/>
        <a:p>
          <a:endParaRPr lang="en-US"/>
        </a:p>
      </dgm:t>
    </dgm:pt>
    <dgm:pt modelId="{AA9F8699-08D1-44D6-BB26-A16B09C844F6}">
      <dgm:prSet/>
      <dgm:spPr/>
      <dgm:t>
        <a:bodyPr/>
        <a:lstStyle/>
        <a:p>
          <a:r>
            <a:rPr lang="en-US"/>
            <a:t>WI Balance of State CoC (69 counties)</a:t>
          </a:r>
        </a:p>
      </dgm:t>
    </dgm:pt>
    <dgm:pt modelId="{AD87D1CD-9F50-4820-A57F-A74CAA876189}" type="parTrans" cxnId="{1AF3C60F-326A-4E87-ACB8-FEAE17868945}">
      <dgm:prSet/>
      <dgm:spPr/>
      <dgm:t>
        <a:bodyPr/>
        <a:lstStyle/>
        <a:p>
          <a:endParaRPr lang="en-US"/>
        </a:p>
      </dgm:t>
    </dgm:pt>
    <dgm:pt modelId="{9051D6BE-38E8-4C00-9F2C-E33273A5C75E}" type="sibTrans" cxnId="{1AF3C60F-326A-4E87-ACB8-FEAE17868945}">
      <dgm:prSet/>
      <dgm:spPr/>
      <dgm:t>
        <a:bodyPr/>
        <a:lstStyle/>
        <a:p>
          <a:endParaRPr lang="en-US"/>
        </a:p>
      </dgm:t>
    </dgm:pt>
    <dgm:pt modelId="{D181C738-B62E-4C4A-AEED-A6A449D47BF5}">
      <dgm:prSet/>
      <dgm:spPr/>
      <dgm:t>
        <a:bodyPr/>
        <a:lstStyle/>
        <a:p>
          <a:r>
            <a:rPr lang="en-US"/>
            <a:t>The mission of the WI Balance of State CoC is to end homelessness by supporting local coalitions throughout Wisconsin.  </a:t>
          </a:r>
        </a:p>
      </dgm:t>
    </dgm:pt>
    <dgm:pt modelId="{17544354-3C28-469E-B225-9482D5A3F039}" type="parTrans" cxnId="{41C4ECD3-7595-46BF-8D5F-203CB6710516}">
      <dgm:prSet/>
      <dgm:spPr/>
      <dgm:t>
        <a:bodyPr/>
        <a:lstStyle/>
        <a:p>
          <a:endParaRPr lang="en-US"/>
        </a:p>
      </dgm:t>
    </dgm:pt>
    <dgm:pt modelId="{BFD34E6A-B063-42DF-B70F-5EA689E243FB}" type="sibTrans" cxnId="{41C4ECD3-7595-46BF-8D5F-203CB6710516}">
      <dgm:prSet/>
      <dgm:spPr/>
      <dgm:t>
        <a:bodyPr/>
        <a:lstStyle/>
        <a:p>
          <a:endParaRPr lang="en-US"/>
        </a:p>
      </dgm:t>
    </dgm:pt>
    <dgm:pt modelId="{220BFB25-F363-43A0-9DC7-50DC1F13219A}">
      <dgm:prSet/>
      <dgm:spPr/>
      <dgm:t>
        <a:bodyPr/>
        <a:lstStyle/>
        <a:p>
          <a:r>
            <a:rPr lang="en-US" dirty="0"/>
            <a:t>The Balance of State is comprised of 21 coalitions or members.   </a:t>
          </a:r>
        </a:p>
      </dgm:t>
    </dgm:pt>
    <dgm:pt modelId="{879190F2-EFDB-4692-8904-7BF7A4A66AA4}" type="parTrans" cxnId="{091A2232-9C64-4A5F-AA67-63FF5D8D2FFA}">
      <dgm:prSet/>
      <dgm:spPr/>
      <dgm:t>
        <a:bodyPr/>
        <a:lstStyle/>
        <a:p>
          <a:endParaRPr lang="en-US"/>
        </a:p>
      </dgm:t>
    </dgm:pt>
    <dgm:pt modelId="{FF45D7A7-2E2D-4577-AD64-E3C09121E781}" type="sibTrans" cxnId="{091A2232-9C64-4A5F-AA67-63FF5D8D2FFA}">
      <dgm:prSet/>
      <dgm:spPr/>
      <dgm:t>
        <a:bodyPr/>
        <a:lstStyle/>
        <a:p>
          <a:endParaRPr lang="en-US"/>
        </a:p>
      </dgm:t>
    </dgm:pt>
    <dgm:pt modelId="{9350B894-923F-4016-8374-CB9A29D31DA5}">
      <dgm:prSet/>
      <dgm:spPr/>
      <dgm:t>
        <a:bodyPr/>
        <a:lstStyle/>
        <a:p>
          <a:r>
            <a:rPr lang="en-US"/>
            <a:t>“Ending Homelessness” means every community will have a systematic response in place that ensures homelessness is prevented whenever possible, or if it can’t be prevented, </a:t>
          </a:r>
          <a:r>
            <a:rPr lang="en-US" b="1"/>
            <a:t>it is a rare, brief, and non-recurring experience.</a:t>
          </a:r>
          <a:endParaRPr lang="en-US"/>
        </a:p>
      </dgm:t>
    </dgm:pt>
    <dgm:pt modelId="{AF063D30-BADD-4040-8A12-6B45AE65DC32}" type="parTrans" cxnId="{73507AA5-2E55-4426-9FFA-F56E0EFDAEFB}">
      <dgm:prSet/>
      <dgm:spPr/>
      <dgm:t>
        <a:bodyPr/>
        <a:lstStyle/>
        <a:p>
          <a:endParaRPr lang="en-US"/>
        </a:p>
      </dgm:t>
    </dgm:pt>
    <dgm:pt modelId="{83C650D6-68D9-486D-8074-C0EA939FBE47}" type="sibTrans" cxnId="{73507AA5-2E55-4426-9FFA-F56E0EFDAEFB}">
      <dgm:prSet/>
      <dgm:spPr/>
      <dgm:t>
        <a:bodyPr/>
        <a:lstStyle/>
        <a:p>
          <a:endParaRPr lang="en-US"/>
        </a:p>
      </dgm:t>
    </dgm:pt>
    <dgm:pt modelId="{B49D7F7F-0AE6-4156-BF3C-58948EA45343}">
      <dgm:prSet/>
      <dgm:spPr/>
      <dgm:t>
        <a:bodyPr/>
        <a:lstStyle/>
        <a:p>
          <a:r>
            <a:rPr lang="en-US" b="1" dirty="0">
              <a:solidFill>
                <a:srgbClr val="7030A0"/>
              </a:solidFill>
            </a:rPr>
            <a:t>Quickly identify </a:t>
          </a:r>
          <a:r>
            <a:rPr lang="en-US" dirty="0"/>
            <a:t>and engage people at risk of and experiencing homelessness.</a:t>
          </a:r>
        </a:p>
      </dgm:t>
    </dgm:pt>
    <dgm:pt modelId="{4D80E104-0DC9-42D4-94B8-4B4204330306}" type="parTrans" cxnId="{E379A179-A793-483B-BFB8-4A2386D6AC32}">
      <dgm:prSet/>
      <dgm:spPr/>
      <dgm:t>
        <a:bodyPr/>
        <a:lstStyle/>
        <a:p>
          <a:endParaRPr lang="en-US"/>
        </a:p>
      </dgm:t>
    </dgm:pt>
    <dgm:pt modelId="{0570840B-8F2A-4AFD-9DD0-96F7503BA954}" type="sibTrans" cxnId="{E379A179-A793-483B-BFB8-4A2386D6AC32}">
      <dgm:prSet/>
      <dgm:spPr/>
      <dgm:t>
        <a:bodyPr/>
        <a:lstStyle/>
        <a:p>
          <a:endParaRPr lang="en-US"/>
        </a:p>
      </dgm:t>
    </dgm:pt>
    <dgm:pt modelId="{25BAAC2F-90BB-411A-B697-061E8CD63409}">
      <dgm:prSet/>
      <dgm:spPr/>
      <dgm:t>
        <a:bodyPr/>
        <a:lstStyle/>
        <a:p>
          <a:r>
            <a:rPr lang="en-US" dirty="0"/>
            <a:t>Intervene to </a:t>
          </a:r>
          <a:r>
            <a:rPr lang="en-US" b="1" dirty="0">
              <a:solidFill>
                <a:srgbClr val="7030A0"/>
              </a:solidFill>
            </a:rPr>
            <a:t>prevent</a:t>
          </a:r>
          <a:r>
            <a:rPr lang="en-US" dirty="0"/>
            <a:t> the loss of housing and divert people from entering the homelessness services system.</a:t>
          </a:r>
        </a:p>
      </dgm:t>
    </dgm:pt>
    <dgm:pt modelId="{F7AB133A-C01E-4FAE-98D7-6E641CDE6A1D}" type="parTrans" cxnId="{8AF1124A-6FB9-4A29-BCD9-927FACC15AF7}">
      <dgm:prSet/>
      <dgm:spPr/>
      <dgm:t>
        <a:bodyPr/>
        <a:lstStyle/>
        <a:p>
          <a:endParaRPr lang="en-US"/>
        </a:p>
      </dgm:t>
    </dgm:pt>
    <dgm:pt modelId="{D8C8C74A-B2B6-462A-B834-FED7DBC74033}" type="sibTrans" cxnId="{8AF1124A-6FB9-4A29-BCD9-927FACC15AF7}">
      <dgm:prSet/>
      <dgm:spPr/>
      <dgm:t>
        <a:bodyPr/>
        <a:lstStyle/>
        <a:p>
          <a:endParaRPr lang="en-US"/>
        </a:p>
      </dgm:t>
    </dgm:pt>
    <dgm:pt modelId="{32F3B4C7-E79D-4589-95CB-2D23D174772D}">
      <dgm:prSet/>
      <dgm:spPr/>
      <dgm:t>
        <a:bodyPr/>
        <a:lstStyle/>
        <a:p>
          <a:r>
            <a:rPr lang="en-US" dirty="0"/>
            <a:t>When homelessness does occur, provide </a:t>
          </a:r>
          <a:r>
            <a:rPr lang="en-US" b="1" dirty="0">
              <a:solidFill>
                <a:srgbClr val="7030A0"/>
              </a:solidFill>
            </a:rPr>
            <a:t>immediate access</a:t>
          </a:r>
          <a:r>
            <a:rPr lang="en-US" dirty="0">
              <a:solidFill>
                <a:srgbClr val="7030A0"/>
              </a:solidFill>
            </a:rPr>
            <a:t> </a:t>
          </a:r>
          <a:r>
            <a:rPr lang="en-US" dirty="0"/>
            <a:t>to shelter and crisis services, without barriers to entry, while permanent stable housing and appropriate supports are being secured, and quickly connect people to housing assistance and services—</a:t>
          </a:r>
          <a:r>
            <a:rPr lang="en-US" b="1" dirty="0">
              <a:solidFill>
                <a:srgbClr val="7030A0"/>
              </a:solidFill>
            </a:rPr>
            <a:t>tailored</a:t>
          </a:r>
          <a:r>
            <a:rPr lang="en-US" dirty="0"/>
            <a:t> to their unique needs and strengths—to help them achieve and maintain stable housing.</a:t>
          </a:r>
        </a:p>
      </dgm:t>
    </dgm:pt>
    <dgm:pt modelId="{3A378044-B86A-4CF8-A2A6-E10CBB7E3484}" type="parTrans" cxnId="{075A2C16-CDD9-4868-9833-6B4B1212401B}">
      <dgm:prSet/>
      <dgm:spPr/>
      <dgm:t>
        <a:bodyPr/>
        <a:lstStyle/>
        <a:p>
          <a:endParaRPr lang="en-US"/>
        </a:p>
      </dgm:t>
    </dgm:pt>
    <dgm:pt modelId="{13F73910-58A8-48CD-8059-9CB0FF0BA65E}" type="sibTrans" cxnId="{075A2C16-CDD9-4868-9833-6B4B1212401B}">
      <dgm:prSet/>
      <dgm:spPr/>
      <dgm:t>
        <a:bodyPr/>
        <a:lstStyle/>
        <a:p>
          <a:endParaRPr lang="en-US"/>
        </a:p>
      </dgm:t>
    </dgm:pt>
    <dgm:pt modelId="{4AF63D9D-C192-4DA1-BC06-FE2BBECD5205}" type="pres">
      <dgm:prSet presAssocID="{2C728F3F-7623-46B6-B8D1-4DEA290EF761}" presName="linear" presStyleCnt="0">
        <dgm:presLayoutVars>
          <dgm:animLvl val="lvl"/>
          <dgm:resizeHandles val="exact"/>
        </dgm:presLayoutVars>
      </dgm:prSet>
      <dgm:spPr/>
    </dgm:pt>
    <dgm:pt modelId="{A726AD65-BBD7-4820-9BE9-3AF718F633E3}" type="pres">
      <dgm:prSet presAssocID="{700AE193-6B65-4DAD-A9FC-A4F2FBBED5BD}" presName="parentText" presStyleLbl="node1" presStyleIdx="0" presStyleCnt="3">
        <dgm:presLayoutVars>
          <dgm:chMax val="0"/>
          <dgm:bulletEnabled val="1"/>
        </dgm:presLayoutVars>
      </dgm:prSet>
      <dgm:spPr/>
    </dgm:pt>
    <dgm:pt modelId="{F6B5BF17-2D7F-41B0-9486-5A8D9AB5BE64}" type="pres">
      <dgm:prSet presAssocID="{700AE193-6B65-4DAD-A9FC-A4F2FBBED5BD}" presName="childText" presStyleLbl="revTx" presStyleIdx="0" presStyleCnt="3">
        <dgm:presLayoutVars>
          <dgm:bulletEnabled val="1"/>
        </dgm:presLayoutVars>
      </dgm:prSet>
      <dgm:spPr/>
    </dgm:pt>
    <dgm:pt modelId="{78209EF2-9DBF-4A05-A58F-AD7C19A1BB19}" type="pres">
      <dgm:prSet presAssocID="{D181C738-B62E-4C4A-AEED-A6A449D47BF5}" presName="parentText" presStyleLbl="node1" presStyleIdx="1" presStyleCnt="3">
        <dgm:presLayoutVars>
          <dgm:chMax val="0"/>
          <dgm:bulletEnabled val="1"/>
        </dgm:presLayoutVars>
      </dgm:prSet>
      <dgm:spPr/>
    </dgm:pt>
    <dgm:pt modelId="{CEDDE55E-7552-42CA-89A3-2E14A36CD3D3}" type="pres">
      <dgm:prSet presAssocID="{D181C738-B62E-4C4A-AEED-A6A449D47BF5}" presName="childText" presStyleLbl="revTx" presStyleIdx="1" presStyleCnt="3">
        <dgm:presLayoutVars>
          <dgm:bulletEnabled val="1"/>
        </dgm:presLayoutVars>
      </dgm:prSet>
      <dgm:spPr/>
    </dgm:pt>
    <dgm:pt modelId="{E1397DEF-8563-44A3-BF4C-ED5B161AD22A}" type="pres">
      <dgm:prSet presAssocID="{9350B894-923F-4016-8374-CB9A29D31DA5}" presName="parentText" presStyleLbl="node1" presStyleIdx="2" presStyleCnt="3">
        <dgm:presLayoutVars>
          <dgm:chMax val="0"/>
          <dgm:bulletEnabled val="1"/>
        </dgm:presLayoutVars>
      </dgm:prSet>
      <dgm:spPr/>
    </dgm:pt>
    <dgm:pt modelId="{A30CD8D7-5E58-482E-837F-43883D6464B4}" type="pres">
      <dgm:prSet presAssocID="{9350B894-923F-4016-8374-CB9A29D31DA5}" presName="childText" presStyleLbl="revTx" presStyleIdx="2" presStyleCnt="3">
        <dgm:presLayoutVars>
          <dgm:bulletEnabled val="1"/>
        </dgm:presLayoutVars>
      </dgm:prSet>
      <dgm:spPr/>
    </dgm:pt>
  </dgm:ptLst>
  <dgm:cxnLst>
    <dgm:cxn modelId="{1AF3C60F-326A-4E87-ACB8-FEAE17868945}" srcId="{700AE193-6B65-4DAD-A9FC-A4F2FBBED5BD}" destId="{AA9F8699-08D1-44D6-BB26-A16B09C844F6}" srcOrd="1" destOrd="0" parTransId="{AD87D1CD-9F50-4820-A57F-A74CAA876189}" sibTransId="{9051D6BE-38E8-4C00-9F2C-E33273A5C75E}"/>
    <dgm:cxn modelId="{65F9D612-2D57-42C1-9E6D-085B2CE42043}" srcId="{700AE193-6B65-4DAD-A9FC-A4F2FBBED5BD}" destId="{65BE6B23-B75E-47C5-8CA0-93E83ADAD68F}" srcOrd="0" destOrd="0" parTransId="{A3E3F3A2-847C-4025-AF5D-732B27A9BCED}" sibTransId="{BEAD21ED-AF21-42A5-A4BB-4BE6164E3375}"/>
    <dgm:cxn modelId="{075A2C16-CDD9-4868-9833-6B4B1212401B}" srcId="{9350B894-923F-4016-8374-CB9A29D31DA5}" destId="{32F3B4C7-E79D-4589-95CB-2D23D174772D}" srcOrd="2" destOrd="0" parTransId="{3A378044-B86A-4CF8-A2A6-E10CBB7E3484}" sibTransId="{13F73910-58A8-48CD-8059-9CB0FF0BA65E}"/>
    <dgm:cxn modelId="{091A2232-9C64-4A5F-AA67-63FF5D8D2FFA}" srcId="{D181C738-B62E-4C4A-AEED-A6A449D47BF5}" destId="{220BFB25-F363-43A0-9DC7-50DC1F13219A}" srcOrd="0" destOrd="0" parTransId="{879190F2-EFDB-4692-8904-7BF7A4A66AA4}" sibTransId="{FF45D7A7-2E2D-4577-AD64-E3C09121E781}"/>
    <dgm:cxn modelId="{E3CC6340-FAC4-45C4-AE7A-F3E747D9674B}" type="presOf" srcId="{2C728F3F-7623-46B6-B8D1-4DEA290EF761}" destId="{4AF63D9D-C192-4DA1-BC06-FE2BBECD5205}" srcOrd="0" destOrd="0" presId="urn:microsoft.com/office/officeart/2005/8/layout/vList2"/>
    <dgm:cxn modelId="{C44CF467-D94D-4ACD-90BF-778F15F63D60}" type="presOf" srcId="{65BE6B23-B75E-47C5-8CA0-93E83ADAD68F}" destId="{F6B5BF17-2D7F-41B0-9486-5A8D9AB5BE64}" srcOrd="0" destOrd="0" presId="urn:microsoft.com/office/officeart/2005/8/layout/vList2"/>
    <dgm:cxn modelId="{8AF1124A-6FB9-4A29-BCD9-927FACC15AF7}" srcId="{9350B894-923F-4016-8374-CB9A29D31DA5}" destId="{25BAAC2F-90BB-411A-B697-061E8CD63409}" srcOrd="1" destOrd="0" parTransId="{F7AB133A-C01E-4FAE-98D7-6E641CDE6A1D}" sibTransId="{D8C8C74A-B2B6-462A-B834-FED7DBC74033}"/>
    <dgm:cxn modelId="{0B4F3A4E-A4CF-4835-B1DE-479410446C9F}" type="presOf" srcId="{220BFB25-F363-43A0-9DC7-50DC1F13219A}" destId="{CEDDE55E-7552-42CA-89A3-2E14A36CD3D3}" srcOrd="0" destOrd="0" presId="urn:microsoft.com/office/officeart/2005/8/layout/vList2"/>
    <dgm:cxn modelId="{E987D150-6F35-4CC9-8034-F014E3DF9DD4}" type="presOf" srcId="{25BAAC2F-90BB-411A-B697-061E8CD63409}" destId="{A30CD8D7-5E58-482E-837F-43883D6464B4}" srcOrd="0" destOrd="1" presId="urn:microsoft.com/office/officeart/2005/8/layout/vList2"/>
    <dgm:cxn modelId="{AD9A8678-3460-463E-9350-A2EA84B2E1D5}" type="presOf" srcId="{B49D7F7F-0AE6-4156-BF3C-58948EA45343}" destId="{A30CD8D7-5E58-482E-837F-43883D6464B4}" srcOrd="0" destOrd="0" presId="urn:microsoft.com/office/officeart/2005/8/layout/vList2"/>
    <dgm:cxn modelId="{E379A179-A793-483B-BFB8-4A2386D6AC32}" srcId="{9350B894-923F-4016-8374-CB9A29D31DA5}" destId="{B49D7F7F-0AE6-4156-BF3C-58948EA45343}" srcOrd="0" destOrd="0" parTransId="{4D80E104-0DC9-42D4-94B8-4B4204330306}" sibTransId="{0570840B-8F2A-4AFD-9DD0-96F7503BA954}"/>
    <dgm:cxn modelId="{5EB96C7E-C7F4-461B-807E-3405DD8E8825}" type="presOf" srcId="{D181C738-B62E-4C4A-AEED-A6A449D47BF5}" destId="{78209EF2-9DBF-4A05-A58F-AD7C19A1BB19}" srcOrd="0" destOrd="0" presId="urn:microsoft.com/office/officeart/2005/8/layout/vList2"/>
    <dgm:cxn modelId="{73507AA5-2E55-4426-9FFA-F56E0EFDAEFB}" srcId="{2C728F3F-7623-46B6-B8D1-4DEA290EF761}" destId="{9350B894-923F-4016-8374-CB9A29D31DA5}" srcOrd="2" destOrd="0" parTransId="{AF063D30-BADD-4040-8A12-6B45AE65DC32}" sibTransId="{83C650D6-68D9-486D-8074-C0EA939FBE47}"/>
    <dgm:cxn modelId="{6B31B9A8-C076-4441-8E52-46CFB2376D67}" type="presOf" srcId="{AA9F8699-08D1-44D6-BB26-A16B09C844F6}" destId="{F6B5BF17-2D7F-41B0-9486-5A8D9AB5BE64}" srcOrd="0" destOrd="1" presId="urn:microsoft.com/office/officeart/2005/8/layout/vList2"/>
    <dgm:cxn modelId="{547955AB-CF2D-4DCC-89EC-BCEC80B8EE16}" type="presOf" srcId="{9350B894-923F-4016-8374-CB9A29D31DA5}" destId="{E1397DEF-8563-44A3-BF4C-ED5B161AD22A}" srcOrd="0" destOrd="0" presId="urn:microsoft.com/office/officeart/2005/8/layout/vList2"/>
    <dgm:cxn modelId="{D8DFA2BD-7E72-4359-A415-ED1209491210}" type="presOf" srcId="{700AE193-6B65-4DAD-A9FC-A4F2FBBED5BD}" destId="{A726AD65-BBD7-4820-9BE9-3AF718F633E3}" srcOrd="0" destOrd="0" presId="urn:microsoft.com/office/officeart/2005/8/layout/vList2"/>
    <dgm:cxn modelId="{41C4ECD3-7595-46BF-8D5F-203CB6710516}" srcId="{2C728F3F-7623-46B6-B8D1-4DEA290EF761}" destId="{D181C738-B62E-4C4A-AEED-A6A449D47BF5}" srcOrd="1" destOrd="0" parTransId="{17544354-3C28-469E-B225-9482D5A3F039}" sibTransId="{BFD34E6A-B063-42DF-B70F-5EA689E243FB}"/>
    <dgm:cxn modelId="{C63E93DD-C993-4AE0-A373-06303E9D5531}" type="presOf" srcId="{32F3B4C7-E79D-4589-95CB-2D23D174772D}" destId="{A30CD8D7-5E58-482E-837F-43883D6464B4}" srcOrd="0" destOrd="2" presId="urn:microsoft.com/office/officeart/2005/8/layout/vList2"/>
    <dgm:cxn modelId="{EEC246EC-978F-47E3-8C54-E1D3B6CA8B6F}" srcId="{2C728F3F-7623-46B6-B8D1-4DEA290EF761}" destId="{700AE193-6B65-4DAD-A9FC-A4F2FBBED5BD}" srcOrd="0" destOrd="0" parTransId="{9E225058-04BA-439C-A5D5-8BD8B39889EA}" sibTransId="{381E1F10-439D-4689-B641-A87138B73B31}"/>
    <dgm:cxn modelId="{14E3F43D-8294-4410-9B4A-F641427079AA}" type="presParOf" srcId="{4AF63D9D-C192-4DA1-BC06-FE2BBECD5205}" destId="{A726AD65-BBD7-4820-9BE9-3AF718F633E3}" srcOrd="0" destOrd="0" presId="urn:microsoft.com/office/officeart/2005/8/layout/vList2"/>
    <dgm:cxn modelId="{2EFD00B9-079B-4C29-A2A0-E332660210C8}" type="presParOf" srcId="{4AF63D9D-C192-4DA1-BC06-FE2BBECD5205}" destId="{F6B5BF17-2D7F-41B0-9486-5A8D9AB5BE64}" srcOrd="1" destOrd="0" presId="urn:microsoft.com/office/officeart/2005/8/layout/vList2"/>
    <dgm:cxn modelId="{CCA1C7FE-F016-4810-B072-F1517C5DBE7F}" type="presParOf" srcId="{4AF63D9D-C192-4DA1-BC06-FE2BBECD5205}" destId="{78209EF2-9DBF-4A05-A58F-AD7C19A1BB19}" srcOrd="2" destOrd="0" presId="urn:microsoft.com/office/officeart/2005/8/layout/vList2"/>
    <dgm:cxn modelId="{C058FACC-EBBA-4701-BD42-C3242FFB7B23}" type="presParOf" srcId="{4AF63D9D-C192-4DA1-BC06-FE2BBECD5205}" destId="{CEDDE55E-7552-42CA-89A3-2E14A36CD3D3}" srcOrd="3" destOrd="0" presId="urn:microsoft.com/office/officeart/2005/8/layout/vList2"/>
    <dgm:cxn modelId="{7D70592B-8445-4384-8259-330801D5FAD8}" type="presParOf" srcId="{4AF63D9D-C192-4DA1-BC06-FE2BBECD5205}" destId="{E1397DEF-8563-44A3-BF4C-ED5B161AD22A}" srcOrd="4" destOrd="0" presId="urn:microsoft.com/office/officeart/2005/8/layout/vList2"/>
    <dgm:cxn modelId="{DFC39C0D-8525-4EE6-8507-D11EDDB8F874}" type="presParOf" srcId="{4AF63D9D-C192-4DA1-BC06-FE2BBECD5205}" destId="{A30CD8D7-5E58-482E-837F-43883D6464B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AC768F-45C9-45CF-86D1-A464AF3C520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C4D6DB6C-A2E3-4AAF-AB11-3EEC9F9611A1}">
      <dgm:prSet/>
      <dgm:spPr/>
      <dgm:t>
        <a:bodyPr/>
        <a:lstStyle/>
        <a:p>
          <a:r>
            <a:rPr lang="en-US" b="1"/>
            <a:t>Strong Coalition</a:t>
          </a:r>
          <a:endParaRPr lang="en-US"/>
        </a:p>
      </dgm:t>
    </dgm:pt>
    <dgm:pt modelId="{06B93A00-EDD2-4FB9-A1CF-6AB0815614A0}" type="parTrans" cxnId="{7E1B9492-8A76-4DEC-9757-C911EEFB5D95}">
      <dgm:prSet/>
      <dgm:spPr/>
      <dgm:t>
        <a:bodyPr/>
        <a:lstStyle/>
        <a:p>
          <a:endParaRPr lang="en-US"/>
        </a:p>
      </dgm:t>
    </dgm:pt>
    <dgm:pt modelId="{A1429DDF-6403-4D05-BE05-849BBE4076B0}" type="sibTrans" cxnId="{7E1B9492-8A76-4DEC-9757-C911EEFB5D95}">
      <dgm:prSet/>
      <dgm:spPr/>
      <dgm:t>
        <a:bodyPr/>
        <a:lstStyle/>
        <a:p>
          <a:endParaRPr lang="en-US"/>
        </a:p>
      </dgm:t>
    </dgm:pt>
    <dgm:pt modelId="{58EE68F4-12CA-46FA-A501-1A759B09F6DF}">
      <dgm:prSet/>
      <dgm:spPr/>
      <dgm:t>
        <a:bodyPr/>
        <a:lstStyle/>
        <a:p>
          <a:r>
            <a:rPr lang="en-US"/>
            <a:t>Diverse perspectives including people with lived experience </a:t>
          </a:r>
        </a:p>
      </dgm:t>
    </dgm:pt>
    <dgm:pt modelId="{68CE448D-CF44-4D26-8C3D-E6E33131E67B}" type="parTrans" cxnId="{74F73005-212A-42D8-BE78-D2D3B056D15B}">
      <dgm:prSet/>
      <dgm:spPr/>
      <dgm:t>
        <a:bodyPr/>
        <a:lstStyle/>
        <a:p>
          <a:endParaRPr lang="en-US"/>
        </a:p>
      </dgm:t>
    </dgm:pt>
    <dgm:pt modelId="{6F2B4AAD-D3D0-4996-B873-23B26BA0EDC3}" type="sibTrans" cxnId="{74F73005-212A-42D8-BE78-D2D3B056D15B}">
      <dgm:prSet/>
      <dgm:spPr/>
      <dgm:t>
        <a:bodyPr/>
        <a:lstStyle/>
        <a:p>
          <a:endParaRPr lang="en-US"/>
        </a:p>
      </dgm:t>
    </dgm:pt>
    <dgm:pt modelId="{750AF950-538E-4991-9747-A5E050BE6516}">
      <dgm:prSet/>
      <dgm:spPr/>
      <dgm:t>
        <a:bodyPr/>
        <a:lstStyle/>
        <a:p>
          <a:r>
            <a:rPr lang="en-US"/>
            <a:t>Focused on ending homelessness, not managing it</a:t>
          </a:r>
        </a:p>
      </dgm:t>
    </dgm:pt>
    <dgm:pt modelId="{C2A481FB-1EBE-475C-9732-B78FAC6C0408}" type="parTrans" cxnId="{4AEC4786-CD84-48B6-84EF-599C1AB95879}">
      <dgm:prSet/>
      <dgm:spPr/>
      <dgm:t>
        <a:bodyPr/>
        <a:lstStyle/>
        <a:p>
          <a:endParaRPr lang="en-US"/>
        </a:p>
      </dgm:t>
    </dgm:pt>
    <dgm:pt modelId="{46B2FF9A-BE34-4CA5-A370-E3AAFF5065EE}" type="sibTrans" cxnId="{4AEC4786-CD84-48B6-84EF-599C1AB95879}">
      <dgm:prSet/>
      <dgm:spPr/>
      <dgm:t>
        <a:bodyPr/>
        <a:lstStyle/>
        <a:p>
          <a:endParaRPr lang="en-US"/>
        </a:p>
      </dgm:t>
    </dgm:pt>
    <dgm:pt modelId="{3785E256-9C70-4B8B-8DAA-EBBC7465D2F5}">
      <dgm:prSet/>
      <dgm:spPr/>
      <dgm:t>
        <a:bodyPr/>
        <a:lstStyle/>
        <a:p>
          <a:r>
            <a:rPr lang="en-US" dirty="0"/>
            <a:t>Willing to be creative and focused on needs of the population</a:t>
          </a:r>
        </a:p>
      </dgm:t>
    </dgm:pt>
    <dgm:pt modelId="{16084EFD-3C8C-4B8C-81CE-B44D92A753F8}" type="parTrans" cxnId="{871A0DBA-8A00-4161-9B23-4F1F11349F15}">
      <dgm:prSet/>
      <dgm:spPr/>
      <dgm:t>
        <a:bodyPr/>
        <a:lstStyle/>
        <a:p>
          <a:endParaRPr lang="en-US"/>
        </a:p>
      </dgm:t>
    </dgm:pt>
    <dgm:pt modelId="{287238C8-D4E9-449C-824E-8F3685E5E827}" type="sibTrans" cxnId="{871A0DBA-8A00-4161-9B23-4F1F11349F15}">
      <dgm:prSet/>
      <dgm:spPr/>
      <dgm:t>
        <a:bodyPr/>
        <a:lstStyle/>
        <a:p>
          <a:endParaRPr lang="en-US"/>
        </a:p>
      </dgm:t>
    </dgm:pt>
    <dgm:pt modelId="{41EA0F40-EA78-45C9-BEBF-E6A2A537A620}">
      <dgm:prSet/>
      <dgm:spPr/>
      <dgm:t>
        <a:bodyPr/>
        <a:lstStyle/>
        <a:p>
          <a:r>
            <a:rPr lang="en-US" b="1"/>
            <a:t>Strong Homeless Crisis Response System</a:t>
          </a:r>
          <a:endParaRPr lang="en-US"/>
        </a:p>
      </dgm:t>
    </dgm:pt>
    <dgm:pt modelId="{7DD36E35-5948-4205-93AA-F8FF0E52E822}" type="parTrans" cxnId="{94E26A14-0AED-4C11-AE07-07726E5F147E}">
      <dgm:prSet/>
      <dgm:spPr/>
      <dgm:t>
        <a:bodyPr/>
        <a:lstStyle/>
        <a:p>
          <a:endParaRPr lang="en-US"/>
        </a:p>
      </dgm:t>
    </dgm:pt>
    <dgm:pt modelId="{053FA357-4AC4-48D7-9603-34B4F4F57FC3}" type="sibTrans" cxnId="{94E26A14-0AED-4C11-AE07-07726E5F147E}">
      <dgm:prSet/>
      <dgm:spPr/>
      <dgm:t>
        <a:bodyPr/>
        <a:lstStyle/>
        <a:p>
          <a:endParaRPr lang="en-US"/>
        </a:p>
      </dgm:t>
    </dgm:pt>
    <dgm:pt modelId="{B0E3784E-2A99-4FF9-8557-DD321045FF1B}">
      <dgm:prSet/>
      <dgm:spPr/>
      <dgm:t>
        <a:bodyPr/>
        <a:lstStyle/>
        <a:p>
          <a:r>
            <a:rPr lang="en-US" dirty="0"/>
            <a:t>Ensure that the system includes: prevention, diversion, outreach, intake &amp; assessment, emergency services, housing solutions, and case management</a:t>
          </a:r>
        </a:p>
      </dgm:t>
    </dgm:pt>
    <dgm:pt modelId="{CAE537AD-484F-4295-A1CD-75F49F8D75B8}" type="parTrans" cxnId="{8D50C8E4-7E49-48CE-85DC-0421BB40131A}">
      <dgm:prSet/>
      <dgm:spPr/>
      <dgm:t>
        <a:bodyPr/>
        <a:lstStyle/>
        <a:p>
          <a:endParaRPr lang="en-US"/>
        </a:p>
      </dgm:t>
    </dgm:pt>
    <dgm:pt modelId="{E6ABE880-D605-4DB0-8728-8EBC45196D23}" type="sibTrans" cxnId="{8D50C8E4-7E49-48CE-85DC-0421BB40131A}">
      <dgm:prSet/>
      <dgm:spPr/>
      <dgm:t>
        <a:bodyPr/>
        <a:lstStyle/>
        <a:p>
          <a:endParaRPr lang="en-US"/>
        </a:p>
      </dgm:t>
    </dgm:pt>
    <dgm:pt modelId="{EC783DA7-B8B3-457D-BA87-4565049C0EF8}">
      <dgm:prSet/>
      <dgm:spPr/>
      <dgm:t>
        <a:bodyPr/>
        <a:lstStyle/>
        <a:p>
          <a:r>
            <a:rPr lang="en-US"/>
            <a:t>How much of each service is needed, what performance is expected, what outcomes are reached, what can be improved? </a:t>
          </a:r>
        </a:p>
      </dgm:t>
    </dgm:pt>
    <dgm:pt modelId="{AFE3C437-4B0F-4AAA-B6E4-1694F43890B2}" type="parTrans" cxnId="{D72F2C86-B44A-4A15-809F-6B95B7AB2CD9}">
      <dgm:prSet/>
      <dgm:spPr/>
      <dgm:t>
        <a:bodyPr/>
        <a:lstStyle/>
        <a:p>
          <a:endParaRPr lang="en-US"/>
        </a:p>
      </dgm:t>
    </dgm:pt>
    <dgm:pt modelId="{80CF375B-8BF8-4A6F-9F49-F7FC829B481D}" type="sibTrans" cxnId="{D72F2C86-B44A-4A15-809F-6B95B7AB2CD9}">
      <dgm:prSet/>
      <dgm:spPr/>
      <dgm:t>
        <a:bodyPr/>
        <a:lstStyle/>
        <a:p>
          <a:endParaRPr lang="en-US"/>
        </a:p>
      </dgm:t>
    </dgm:pt>
    <dgm:pt modelId="{3E1EF161-860E-436A-A827-1B2B5F719C5D}">
      <dgm:prSet/>
      <dgm:spPr/>
      <dgm:t>
        <a:bodyPr/>
        <a:lstStyle/>
        <a:p>
          <a:r>
            <a:rPr lang="en-US"/>
            <a:t>Enhance coordinated entry system to ensure all people experiencing homelessness have access to prioritization list referral</a:t>
          </a:r>
        </a:p>
      </dgm:t>
    </dgm:pt>
    <dgm:pt modelId="{E24EB3B1-48CC-4F31-AB6B-E436A5D3F538}" type="parTrans" cxnId="{8622902A-FFE1-476B-B2D1-0FFCA2F6B111}">
      <dgm:prSet/>
      <dgm:spPr/>
      <dgm:t>
        <a:bodyPr/>
        <a:lstStyle/>
        <a:p>
          <a:endParaRPr lang="en-US"/>
        </a:p>
      </dgm:t>
    </dgm:pt>
    <dgm:pt modelId="{AD3DCE05-DEFD-42C6-9A66-8721F3EA50ED}" type="sibTrans" cxnId="{8622902A-FFE1-476B-B2D1-0FFCA2F6B111}">
      <dgm:prSet/>
      <dgm:spPr/>
      <dgm:t>
        <a:bodyPr/>
        <a:lstStyle/>
        <a:p>
          <a:endParaRPr lang="en-US"/>
        </a:p>
      </dgm:t>
    </dgm:pt>
    <dgm:pt modelId="{65480D55-C174-4421-B13B-685D4087C3E3}">
      <dgm:prSet/>
      <dgm:spPr/>
      <dgm:t>
        <a:bodyPr/>
        <a:lstStyle/>
        <a:p>
          <a:r>
            <a:rPr lang="en-US" b="1"/>
            <a:t>Commitment to Ending Homelessness</a:t>
          </a:r>
          <a:endParaRPr lang="en-US"/>
        </a:p>
      </dgm:t>
    </dgm:pt>
    <dgm:pt modelId="{66A06794-4217-48CE-8C18-29678876CD96}" type="parTrans" cxnId="{7DF25C8D-9FDD-4359-88AD-9ECBECDCCF00}">
      <dgm:prSet/>
      <dgm:spPr/>
      <dgm:t>
        <a:bodyPr/>
        <a:lstStyle/>
        <a:p>
          <a:endParaRPr lang="en-US"/>
        </a:p>
      </dgm:t>
    </dgm:pt>
    <dgm:pt modelId="{4DB718F2-DCF8-4EA6-99AC-C8F12C769DEC}" type="sibTrans" cxnId="{7DF25C8D-9FDD-4359-88AD-9ECBECDCCF00}">
      <dgm:prSet/>
      <dgm:spPr/>
      <dgm:t>
        <a:bodyPr/>
        <a:lstStyle/>
        <a:p>
          <a:endParaRPr lang="en-US"/>
        </a:p>
      </dgm:t>
    </dgm:pt>
    <dgm:pt modelId="{6EC336A0-AED8-4623-AB35-FDAF03FCE5F1}">
      <dgm:prSet/>
      <dgm:spPr/>
      <dgm:t>
        <a:bodyPr/>
        <a:lstStyle/>
        <a:p>
          <a:r>
            <a:rPr lang="en-US"/>
            <a:t>Case conferencing, problem solving, and seeking permanent housing solutions for everyone identified as homeless</a:t>
          </a:r>
        </a:p>
      </dgm:t>
    </dgm:pt>
    <dgm:pt modelId="{CD0A4B50-1D65-4F89-B929-A22E9437CEBD}" type="parTrans" cxnId="{281D59AE-6990-4EF7-A26E-2B2A279353A0}">
      <dgm:prSet/>
      <dgm:spPr/>
      <dgm:t>
        <a:bodyPr/>
        <a:lstStyle/>
        <a:p>
          <a:endParaRPr lang="en-US"/>
        </a:p>
      </dgm:t>
    </dgm:pt>
    <dgm:pt modelId="{265152AB-BC50-4B9B-AC81-048C3891CD14}" type="sibTrans" cxnId="{281D59AE-6990-4EF7-A26E-2B2A279353A0}">
      <dgm:prSet/>
      <dgm:spPr/>
      <dgm:t>
        <a:bodyPr/>
        <a:lstStyle/>
        <a:p>
          <a:endParaRPr lang="en-US"/>
        </a:p>
      </dgm:t>
    </dgm:pt>
    <dgm:pt modelId="{53FF4490-B169-4395-920A-09F5B16690D8}">
      <dgm:prSet/>
      <dgm:spPr/>
      <dgm:t>
        <a:bodyPr/>
        <a:lstStyle/>
        <a:p>
          <a:r>
            <a:rPr lang="en-US" dirty="0"/>
            <a:t>Enhanced case management with team approach across sectors (including mental health and addiction services &amp; supports), using housing first philosophy, being client centered and trauma informed </a:t>
          </a:r>
        </a:p>
      </dgm:t>
    </dgm:pt>
    <dgm:pt modelId="{403AA52D-1065-4414-B9C0-8AF183D6966E}" type="parTrans" cxnId="{CE711F90-9586-4C2B-A6C7-9C6E495F02E5}">
      <dgm:prSet/>
      <dgm:spPr/>
      <dgm:t>
        <a:bodyPr/>
        <a:lstStyle/>
        <a:p>
          <a:endParaRPr lang="en-US"/>
        </a:p>
      </dgm:t>
    </dgm:pt>
    <dgm:pt modelId="{6142AEAF-A2A1-45E0-ACCF-38BC21C0362A}" type="sibTrans" cxnId="{CE711F90-9586-4C2B-A6C7-9C6E495F02E5}">
      <dgm:prSet/>
      <dgm:spPr/>
      <dgm:t>
        <a:bodyPr/>
        <a:lstStyle/>
        <a:p>
          <a:endParaRPr lang="en-US"/>
        </a:p>
      </dgm:t>
    </dgm:pt>
    <dgm:pt modelId="{76C6228A-29F3-424C-9F32-E1BF65FA33C6}">
      <dgm:prSet/>
      <dgm:spPr/>
      <dgm:t>
        <a:bodyPr/>
        <a:lstStyle/>
        <a:p>
          <a:r>
            <a:rPr lang="en-US"/>
            <a:t>Focus on reducing inflow into the system and increasing outflow with positive client outcomes</a:t>
          </a:r>
        </a:p>
      </dgm:t>
    </dgm:pt>
    <dgm:pt modelId="{06163E6B-1CDA-402A-B4BA-D70B5B8882E3}" type="parTrans" cxnId="{42FB90E9-2BA8-4CFB-8539-71FE25012A34}">
      <dgm:prSet/>
      <dgm:spPr/>
      <dgm:t>
        <a:bodyPr/>
        <a:lstStyle/>
        <a:p>
          <a:endParaRPr lang="en-US"/>
        </a:p>
      </dgm:t>
    </dgm:pt>
    <dgm:pt modelId="{19829508-B35B-419D-8D2D-C7D0113B5D6B}" type="sibTrans" cxnId="{42FB90E9-2BA8-4CFB-8539-71FE25012A34}">
      <dgm:prSet/>
      <dgm:spPr/>
      <dgm:t>
        <a:bodyPr/>
        <a:lstStyle/>
        <a:p>
          <a:endParaRPr lang="en-US"/>
        </a:p>
      </dgm:t>
    </dgm:pt>
    <dgm:pt modelId="{6395CA9A-969F-4698-9841-0989AE9AE213}">
      <dgm:prSet/>
      <dgm:spPr/>
      <dgm:t>
        <a:bodyPr/>
        <a:lstStyle/>
        <a:p>
          <a:r>
            <a:rPr lang="en-US" dirty="0"/>
            <a:t>Active participation in strategic planning and solutions</a:t>
          </a:r>
        </a:p>
      </dgm:t>
    </dgm:pt>
    <dgm:pt modelId="{EC0115A2-7F83-497F-8054-F23FF381E258}" type="parTrans" cxnId="{CBDF7951-8237-4A19-BF79-71D70F7FCD20}">
      <dgm:prSet/>
      <dgm:spPr/>
      <dgm:t>
        <a:bodyPr/>
        <a:lstStyle/>
        <a:p>
          <a:endParaRPr lang="en-US"/>
        </a:p>
      </dgm:t>
    </dgm:pt>
    <dgm:pt modelId="{B9F14B50-CC7F-4C93-A961-80BF698B587E}" type="sibTrans" cxnId="{CBDF7951-8237-4A19-BF79-71D70F7FCD20}">
      <dgm:prSet/>
      <dgm:spPr/>
      <dgm:t>
        <a:bodyPr/>
        <a:lstStyle/>
        <a:p>
          <a:endParaRPr lang="en-US"/>
        </a:p>
      </dgm:t>
    </dgm:pt>
    <dgm:pt modelId="{BF9A39B4-F2B1-48C4-B043-1328EAA72528}" type="pres">
      <dgm:prSet presAssocID="{07AC768F-45C9-45CF-86D1-A464AF3C520C}" presName="Name0" presStyleCnt="0">
        <dgm:presLayoutVars>
          <dgm:dir/>
          <dgm:animLvl val="lvl"/>
          <dgm:resizeHandles val="exact"/>
        </dgm:presLayoutVars>
      </dgm:prSet>
      <dgm:spPr/>
    </dgm:pt>
    <dgm:pt modelId="{FC85A28F-72D3-421A-9C8A-36C012C84771}" type="pres">
      <dgm:prSet presAssocID="{C4D6DB6C-A2E3-4AAF-AB11-3EEC9F9611A1}" presName="composite" presStyleCnt="0"/>
      <dgm:spPr/>
    </dgm:pt>
    <dgm:pt modelId="{404B700E-D7AC-4242-B645-1CDE93DE179A}" type="pres">
      <dgm:prSet presAssocID="{C4D6DB6C-A2E3-4AAF-AB11-3EEC9F9611A1}" presName="parTx" presStyleLbl="alignNode1" presStyleIdx="0" presStyleCnt="3">
        <dgm:presLayoutVars>
          <dgm:chMax val="0"/>
          <dgm:chPref val="0"/>
          <dgm:bulletEnabled val="1"/>
        </dgm:presLayoutVars>
      </dgm:prSet>
      <dgm:spPr/>
    </dgm:pt>
    <dgm:pt modelId="{45483378-D022-4C30-BD79-AD713A882B9F}" type="pres">
      <dgm:prSet presAssocID="{C4D6DB6C-A2E3-4AAF-AB11-3EEC9F9611A1}" presName="desTx" presStyleLbl="alignAccFollowNode1" presStyleIdx="0" presStyleCnt="3">
        <dgm:presLayoutVars>
          <dgm:bulletEnabled val="1"/>
        </dgm:presLayoutVars>
      </dgm:prSet>
      <dgm:spPr/>
    </dgm:pt>
    <dgm:pt modelId="{84AA3AF7-077A-484D-9D95-8B8881A1214C}" type="pres">
      <dgm:prSet presAssocID="{A1429DDF-6403-4D05-BE05-849BBE4076B0}" presName="space" presStyleCnt="0"/>
      <dgm:spPr/>
    </dgm:pt>
    <dgm:pt modelId="{C54BFD89-7809-4C48-89A4-A01E77409B41}" type="pres">
      <dgm:prSet presAssocID="{41EA0F40-EA78-45C9-BEBF-E6A2A537A620}" presName="composite" presStyleCnt="0"/>
      <dgm:spPr/>
    </dgm:pt>
    <dgm:pt modelId="{0C9E458F-553C-4A56-8BA7-FA810E489060}" type="pres">
      <dgm:prSet presAssocID="{41EA0F40-EA78-45C9-BEBF-E6A2A537A620}" presName="parTx" presStyleLbl="alignNode1" presStyleIdx="1" presStyleCnt="3">
        <dgm:presLayoutVars>
          <dgm:chMax val="0"/>
          <dgm:chPref val="0"/>
          <dgm:bulletEnabled val="1"/>
        </dgm:presLayoutVars>
      </dgm:prSet>
      <dgm:spPr/>
    </dgm:pt>
    <dgm:pt modelId="{4EF79621-54DA-4623-9F05-689EF1A11BD7}" type="pres">
      <dgm:prSet presAssocID="{41EA0F40-EA78-45C9-BEBF-E6A2A537A620}" presName="desTx" presStyleLbl="alignAccFollowNode1" presStyleIdx="1" presStyleCnt="3">
        <dgm:presLayoutVars>
          <dgm:bulletEnabled val="1"/>
        </dgm:presLayoutVars>
      </dgm:prSet>
      <dgm:spPr/>
    </dgm:pt>
    <dgm:pt modelId="{58EFD5D9-4325-431B-95BD-0FC4A8449809}" type="pres">
      <dgm:prSet presAssocID="{053FA357-4AC4-48D7-9603-34B4F4F57FC3}" presName="space" presStyleCnt="0"/>
      <dgm:spPr/>
    </dgm:pt>
    <dgm:pt modelId="{5441C337-9C6C-4CDF-96FA-7497749F75DE}" type="pres">
      <dgm:prSet presAssocID="{65480D55-C174-4421-B13B-685D4087C3E3}" presName="composite" presStyleCnt="0"/>
      <dgm:spPr/>
    </dgm:pt>
    <dgm:pt modelId="{BDC9B927-7BE5-48F8-B2E5-52772A429526}" type="pres">
      <dgm:prSet presAssocID="{65480D55-C174-4421-B13B-685D4087C3E3}" presName="parTx" presStyleLbl="alignNode1" presStyleIdx="2" presStyleCnt="3">
        <dgm:presLayoutVars>
          <dgm:chMax val="0"/>
          <dgm:chPref val="0"/>
          <dgm:bulletEnabled val="1"/>
        </dgm:presLayoutVars>
      </dgm:prSet>
      <dgm:spPr/>
    </dgm:pt>
    <dgm:pt modelId="{A654EFB8-54F1-45F6-BEE6-C775A0649836}" type="pres">
      <dgm:prSet presAssocID="{65480D55-C174-4421-B13B-685D4087C3E3}" presName="desTx" presStyleLbl="alignAccFollowNode1" presStyleIdx="2" presStyleCnt="3">
        <dgm:presLayoutVars>
          <dgm:bulletEnabled val="1"/>
        </dgm:presLayoutVars>
      </dgm:prSet>
      <dgm:spPr/>
    </dgm:pt>
  </dgm:ptLst>
  <dgm:cxnLst>
    <dgm:cxn modelId="{74F73005-212A-42D8-BE78-D2D3B056D15B}" srcId="{C4D6DB6C-A2E3-4AAF-AB11-3EEC9F9611A1}" destId="{58EE68F4-12CA-46FA-A501-1A759B09F6DF}" srcOrd="0" destOrd="0" parTransId="{68CE448D-CF44-4D26-8C3D-E6E33131E67B}" sibTransId="{6F2B4AAD-D3D0-4996-B873-23B26BA0EDC3}"/>
    <dgm:cxn modelId="{94E26A14-0AED-4C11-AE07-07726E5F147E}" srcId="{07AC768F-45C9-45CF-86D1-A464AF3C520C}" destId="{41EA0F40-EA78-45C9-BEBF-E6A2A537A620}" srcOrd="1" destOrd="0" parTransId="{7DD36E35-5948-4205-93AA-F8FF0E52E822}" sibTransId="{053FA357-4AC4-48D7-9603-34B4F4F57FC3}"/>
    <dgm:cxn modelId="{E71FAF1C-6F36-4E5A-BE62-5D157FC374BE}" type="presOf" srcId="{58EE68F4-12CA-46FA-A501-1A759B09F6DF}" destId="{45483378-D022-4C30-BD79-AD713A882B9F}" srcOrd="0" destOrd="0" presId="urn:microsoft.com/office/officeart/2005/8/layout/hList1"/>
    <dgm:cxn modelId="{19152320-416D-4828-BADD-258307EC2A3D}" type="presOf" srcId="{3785E256-9C70-4B8B-8DAA-EBBC7465D2F5}" destId="{45483378-D022-4C30-BD79-AD713A882B9F}" srcOrd="0" destOrd="2" presId="urn:microsoft.com/office/officeart/2005/8/layout/hList1"/>
    <dgm:cxn modelId="{EC577525-4556-4570-A58F-AC57CC86DC3B}" type="presOf" srcId="{750AF950-538E-4991-9747-A5E050BE6516}" destId="{45483378-D022-4C30-BD79-AD713A882B9F}" srcOrd="0" destOrd="1" presId="urn:microsoft.com/office/officeart/2005/8/layout/hList1"/>
    <dgm:cxn modelId="{8622902A-FFE1-476B-B2D1-0FFCA2F6B111}" srcId="{41EA0F40-EA78-45C9-BEBF-E6A2A537A620}" destId="{3E1EF161-860E-436A-A827-1B2B5F719C5D}" srcOrd="2" destOrd="0" parTransId="{E24EB3B1-48CC-4F31-AB6B-E436A5D3F538}" sibTransId="{AD3DCE05-DEFD-42C6-9A66-8721F3EA50ED}"/>
    <dgm:cxn modelId="{A458032B-EEF2-453C-B288-8C6B5BA767D3}" type="presOf" srcId="{C4D6DB6C-A2E3-4AAF-AB11-3EEC9F9611A1}" destId="{404B700E-D7AC-4242-B645-1CDE93DE179A}" srcOrd="0" destOrd="0" presId="urn:microsoft.com/office/officeart/2005/8/layout/hList1"/>
    <dgm:cxn modelId="{CFF7AA5E-0E0B-4FB5-AC2C-35DE3900FCC7}" type="presOf" srcId="{3E1EF161-860E-436A-A827-1B2B5F719C5D}" destId="{4EF79621-54DA-4623-9F05-689EF1A11BD7}" srcOrd="0" destOrd="2" presId="urn:microsoft.com/office/officeart/2005/8/layout/hList1"/>
    <dgm:cxn modelId="{D01D5460-7CD7-472D-B456-2F67C250325C}" type="presOf" srcId="{41EA0F40-EA78-45C9-BEBF-E6A2A537A620}" destId="{0C9E458F-553C-4A56-8BA7-FA810E489060}" srcOrd="0" destOrd="0" presId="urn:microsoft.com/office/officeart/2005/8/layout/hList1"/>
    <dgm:cxn modelId="{23B02446-1158-4C31-8696-3FD41A499964}" type="presOf" srcId="{76C6228A-29F3-424C-9F32-E1BF65FA33C6}" destId="{A654EFB8-54F1-45F6-BEE6-C775A0649836}" srcOrd="0" destOrd="2" presId="urn:microsoft.com/office/officeart/2005/8/layout/hList1"/>
    <dgm:cxn modelId="{F28E5B47-CA7A-42AD-80D7-0ECB9495A5A6}" type="presOf" srcId="{6395CA9A-969F-4698-9841-0989AE9AE213}" destId="{45483378-D022-4C30-BD79-AD713A882B9F}" srcOrd="0" destOrd="3" presId="urn:microsoft.com/office/officeart/2005/8/layout/hList1"/>
    <dgm:cxn modelId="{B7E24071-034A-42B8-96ED-6DCD0CDF67BF}" type="presOf" srcId="{6EC336A0-AED8-4623-AB35-FDAF03FCE5F1}" destId="{A654EFB8-54F1-45F6-BEE6-C775A0649836}" srcOrd="0" destOrd="0" presId="urn:microsoft.com/office/officeart/2005/8/layout/hList1"/>
    <dgm:cxn modelId="{CBDF7951-8237-4A19-BF79-71D70F7FCD20}" srcId="{C4D6DB6C-A2E3-4AAF-AB11-3EEC9F9611A1}" destId="{6395CA9A-969F-4698-9841-0989AE9AE213}" srcOrd="3" destOrd="0" parTransId="{EC0115A2-7F83-497F-8054-F23FF381E258}" sibTransId="{B9F14B50-CC7F-4C93-A961-80BF698B587E}"/>
    <dgm:cxn modelId="{D72F2C86-B44A-4A15-809F-6B95B7AB2CD9}" srcId="{41EA0F40-EA78-45C9-BEBF-E6A2A537A620}" destId="{EC783DA7-B8B3-457D-BA87-4565049C0EF8}" srcOrd="1" destOrd="0" parTransId="{AFE3C437-4B0F-4AAA-B6E4-1694F43890B2}" sibTransId="{80CF375B-8BF8-4A6F-9F49-F7FC829B481D}"/>
    <dgm:cxn modelId="{4AEC4786-CD84-48B6-84EF-599C1AB95879}" srcId="{C4D6DB6C-A2E3-4AAF-AB11-3EEC9F9611A1}" destId="{750AF950-538E-4991-9747-A5E050BE6516}" srcOrd="1" destOrd="0" parTransId="{C2A481FB-1EBE-475C-9732-B78FAC6C0408}" sibTransId="{46B2FF9A-BE34-4CA5-A370-E3AAFF5065EE}"/>
    <dgm:cxn modelId="{7DF25C8D-9FDD-4359-88AD-9ECBECDCCF00}" srcId="{07AC768F-45C9-45CF-86D1-A464AF3C520C}" destId="{65480D55-C174-4421-B13B-685D4087C3E3}" srcOrd="2" destOrd="0" parTransId="{66A06794-4217-48CE-8C18-29678876CD96}" sibTransId="{4DB718F2-DCF8-4EA6-99AC-C8F12C769DEC}"/>
    <dgm:cxn modelId="{CE711F90-9586-4C2B-A6C7-9C6E495F02E5}" srcId="{65480D55-C174-4421-B13B-685D4087C3E3}" destId="{53FF4490-B169-4395-920A-09F5B16690D8}" srcOrd="1" destOrd="0" parTransId="{403AA52D-1065-4414-B9C0-8AF183D6966E}" sibTransId="{6142AEAF-A2A1-45E0-ACCF-38BC21C0362A}"/>
    <dgm:cxn modelId="{7E1B9492-8A76-4DEC-9757-C911EEFB5D95}" srcId="{07AC768F-45C9-45CF-86D1-A464AF3C520C}" destId="{C4D6DB6C-A2E3-4AAF-AB11-3EEC9F9611A1}" srcOrd="0" destOrd="0" parTransId="{06B93A00-EDD2-4FB9-A1CF-6AB0815614A0}" sibTransId="{A1429DDF-6403-4D05-BE05-849BBE4076B0}"/>
    <dgm:cxn modelId="{18CC97A0-D405-496F-90CA-BE481B41ACFB}" type="presOf" srcId="{07AC768F-45C9-45CF-86D1-A464AF3C520C}" destId="{BF9A39B4-F2B1-48C4-B043-1328EAA72528}" srcOrd="0" destOrd="0" presId="urn:microsoft.com/office/officeart/2005/8/layout/hList1"/>
    <dgm:cxn modelId="{A1BCD5A1-1F6E-47CD-9A6A-C085F3E9EBD4}" type="presOf" srcId="{B0E3784E-2A99-4FF9-8557-DD321045FF1B}" destId="{4EF79621-54DA-4623-9F05-689EF1A11BD7}" srcOrd="0" destOrd="0" presId="urn:microsoft.com/office/officeart/2005/8/layout/hList1"/>
    <dgm:cxn modelId="{281D59AE-6990-4EF7-A26E-2B2A279353A0}" srcId="{65480D55-C174-4421-B13B-685D4087C3E3}" destId="{6EC336A0-AED8-4623-AB35-FDAF03FCE5F1}" srcOrd="0" destOrd="0" parTransId="{CD0A4B50-1D65-4F89-B929-A22E9437CEBD}" sibTransId="{265152AB-BC50-4B9B-AC81-048C3891CD14}"/>
    <dgm:cxn modelId="{3B341AB4-C2EC-411D-B36B-59A06D56DCF2}" type="presOf" srcId="{65480D55-C174-4421-B13B-685D4087C3E3}" destId="{BDC9B927-7BE5-48F8-B2E5-52772A429526}" srcOrd="0" destOrd="0" presId="urn:microsoft.com/office/officeart/2005/8/layout/hList1"/>
    <dgm:cxn modelId="{871A0DBA-8A00-4161-9B23-4F1F11349F15}" srcId="{C4D6DB6C-A2E3-4AAF-AB11-3EEC9F9611A1}" destId="{3785E256-9C70-4B8B-8DAA-EBBC7465D2F5}" srcOrd="2" destOrd="0" parTransId="{16084EFD-3C8C-4B8C-81CE-B44D92A753F8}" sibTransId="{287238C8-D4E9-449C-824E-8F3685E5E827}"/>
    <dgm:cxn modelId="{6E1B3EDE-70F5-418B-8B17-113F02B2965F}" type="presOf" srcId="{EC783DA7-B8B3-457D-BA87-4565049C0EF8}" destId="{4EF79621-54DA-4623-9F05-689EF1A11BD7}" srcOrd="0" destOrd="1" presId="urn:microsoft.com/office/officeart/2005/8/layout/hList1"/>
    <dgm:cxn modelId="{8D50C8E4-7E49-48CE-85DC-0421BB40131A}" srcId="{41EA0F40-EA78-45C9-BEBF-E6A2A537A620}" destId="{B0E3784E-2A99-4FF9-8557-DD321045FF1B}" srcOrd="0" destOrd="0" parTransId="{CAE537AD-484F-4295-A1CD-75F49F8D75B8}" sibTransId="{E6ABE880-D605-4DB0-8728-8EBC45196D23}"/>
    <dgm:cxn modelId="{42FB90E9-2BA8-4CFB-8539-71FE25012A34}" srcId="{65480D55-C174-4421-B13B-685D4087C3E3}" destId="{76C6228A-29F3-424C-9F32-E1BF65FA33C6}" srcOrd="2" destOrd="0" parTransId="{06163E6B-1CDA-402A-B4BA-D70B5B8882E3}" sibTransId="{19829508-B35B-419D-8D2D-C7D0113B5D6B}"/>
    <dgm:cxn modelId="{8972C8F2-6E30-4E54-ACB9-2A24DF98574C}" type="presOf" srcId="{53FF4490-B169-4395-920A-09F5B16690D8}" destId="{A654EFB8-54F1-45F6-BEE6-C775A0649836}" srcOrd="0" destOrd="1" presId="urn:microsoft.com/office/officeart/2005/8/layout/hList1"/>
    <dgm:cxn modelId="{8CFF88B4-017A-4A0E-9DC6-219E880D03D8}" type="presParOf" srcId="{BF9A39B4-F2B1-48C4-B043-1328EAA72528}" destId="{FC85A28F-72D3-421A-9C8A-36C012C84771}" srcOrd="0" destOrd="0" presId="urn:microsoft.com/office/officeart/2005/8/layout/hList1"/>
    <dgm:cxn modelId="{424AC82F-A416-4A8C-9E6E-E69CF7BEB399}" type="presParOf" srcId="{FC85A28F-72D3-421A-9C8A-36C012C84771}" destId="{404B700E-D7AC-4242-B645-1CDE93DE179A}" srcOrd="0" destOrd="0" presId="urn:microsoft.com/office/officeart/2005/8/layout/hList1"/>
    <dgm:cxn modelId="{6363D65F-B543-42FE-B2A1-1FE349B9DEBC}" type="presParOf" srcId="{FC85A28F-72D3-421A-9C8A-36C012C84771}" destId="{45483378-D022-4C30-BD79-AD713A882B9F}" srcOrd="1" destOrd="0" presId="urn:microsoft.com/office/officeart/2005/8/layout/hList1"/>
    <dgm:cxn modelId="{E0FD601B-5A3A-4FAF-A6C7-F857E2DF23AB}" type="presParOf" srcId="{BF9A39B4-F2B1-48C4-B043-1328EAA72528}" destId="{84AA3AF7-077A-484D-9D95-8B8881A1214C}" srcOrd="1" destOrd="0" presId="urn:microsoft.com/office/officeart/2005/8/layout/hList1"/>
    <dgm:cxn modelId="{C251133B-5D98-42CB-B932-398BCB005B19}" type="presParOf" srcId="{BF9A39B4-F2B1-48C4-B043-1328EAA72528}" destId="{C54BFD89-7809-4C48-89A4-A01E77409B41}" srcOrd="2" destOrd="0" presId="urn:microsoft.com/office/officeart/2005/8/layout/hList1"/>
    <dgm:cxn modelId="{DA9B4005-CD1B-47A8-A65B-DB38172CD806}" type="presParOf" srcId="{C54BFD89-7809-4C48-89A4-A01E77409B41}" destId="{0C9E458F-553C-4A56-8BA7-FA810E489060}" srcOrd="0" destOrd="0" presId="urn:microsoft.com/office/officeart/2005/8/layout/hList1"/>
    <dgm:cxn modelId="{C0DCC4CE-E17A-422E-97A6-FD09BDF3A768}" type="presParOf" srcId="{C54BFD89-7809-4C48-89A4-A01E77409B41}" destId="{4EF79621-54DA-4623-9F05-689EF1A11BD7}" srcOrd="1" destOrd="0" presId="urn:microsoft.com/office/officeart/2005/8/layout/hList1"/>
    <dgm:cxn modelId="{A99FE38D-EE46-4557-9F68-0CE8CF29F65D}" type="presParOf" srcId="{BF9A39B4-F2B1-48C4-B043-1328EAA72528}" destId="{58EFD5D9-4325-431B-95BD-0FC4A8449809}" srcOrd="3" destOrd="0" presId="urn:microsoft.com/office/officeart/2005/8/layout/hList1"/>
    <dgm:cxn modelId="{7F710D86-1349-4D00-9BBC-F379E2552909}" type="presParOf" srcId="{BF9A39B4-F2B1-48C4-B043-1328EAA72528}" destId="{5441C337-9C6C-4CDF-96FA-7497749F75DE}" srcOrd="4" destOrd="0" presId="urn:microsoft.com/office/officeart/2005/8/layout/hList1"/>
    <dgm:cxn modelId="{239A445B-A0BB-4D2C-973C-40E83053DB84}" type="presParOf" srcId="{5441C337-9C6C-4CDF-96FA-7497749F75DE}" destId="{BDC9B927-7BE5-48F8-B2E5-52772A429526}" srcOrd="0" destOrd="0" presId="urn:microsoft.com/office/officeart/2005/8/layout/hList1"/>
    <dgm:cxn modelId="{CD71C0E6-8C94-4247-9550-6C8BB8425DFF}" type="presParOf" srcId="{5441C337-9C6C-4CDF-96FA-7497749F75DE}" destId="{A654EFB8-54F1-45F6-BEE6-C775A064983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AC768F-45C9-45CF-86D1-A464AF3C520C}"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C4D6DB6C-A2E3-4AAF-AB11-3EEC9F9611A1}">
      <dgm:prSet/>
      <dgm:spPr/>
      <dgm:t>
        <a:bodyPr/>
        <a:lstStyle/>
        <a:p>
          <a:r>
            <a:rPr lang="en-US" b="1" dirty="0"/>
            <a:t>Affordable Housing</a:t>
          </a:r>
          <a:endParaRPr lang="en-US" dirty="0"/>
        </a:p>
      </dgm:t>
    </dgm:pt>
    <dgm:pt modelId="{06B93A00-EDD2-4FB9-A1CF-6AB0815614A0}" type="parTrans" cxnId="{7E1B9492-8A76-4DEC-9757-C911EEFB5D95}">
      <dgm:prSet/>
      <dgm:spPr/>
      <dgm:t>
        <a:bodyPr/>
        <a:lstStyle/>
        <a:p>
          <a:endParaRPr lang="en-US"/>
        </a:p>
      </dgm:t>
    </dgm:pt>
    <dgm:pt modelId="{A1429DDF-6403-4D05-BE05-849BBE4076B0}" type="sibTrans" cxnId="{7E1B9492-8A76-4DEC-9757-C911EEFB5D95}">
      <dgm:prSet/>
      <dgm:spPr/>
      <dgm:t>
        <a:bodyPr/>
        <a:lstStyle/>
        <a:p>
          <a:endParaRPr lang="en-US"/>
        </a:p>
      </dgm:t>
    </dgm:pt>
    <dgm:pt modelId="{58EE68F4-12CA-46FA-A501-1A759B09F6DF}">
      <dgm:prSet/>
      <dgm:spPr/>
      <dgm:t>
        <a:bodyPr/>
        <a:lstStyle/>
        <a:p>
          <a:r>
            <a:rPr lang="en-US" dirty="0"/>
            <a:t>Must have places for people to live </a:t>
          </a:r>
        </a:p>
      </dgm:t>
    </dgm:pt>
    <dgm:pt modelId="{68CE448D-CF44-4D26-8C3D-E6E33131E67B}" type="parTrans" cxnId="{74F73005-212A-42D8-BE78-D2D3B056D15B}">
      <dgm:prSet/>
      <dgm:spPr/>
      <dgm:t>
        <a:bodyPr/>
        <a:lstStyle/>
        <a:p>
          <a:endParaRPr lang="en-US"/>
        </a:p>
      </dgm:t>
    </dgm:pt>
    <dgm:pt modelId="{6F2B4AAD-D3D0-4996-B873-23B26BA0EDC3}" type="sibTrans" cxnId="{74F73005-212A-42D8-BE78-D2D3B056D15B}">
      <dgm:prSet/>
      <dgm:spPr/>
      <dgm:t>
        <a:bodyPr/>
        <a:lstStyle/>
        <a:p>
          <a:endParaRPr lang="en-US"/>
        </a:p>
      </dgm:t>
    </dgm:pt>
    <dgm:pt modelId="{41EA0F40-EA78-45C9-BEBF-E6A2A537A620}">
      <dgm:prSet/>
      <dgm:spPr/>
      <dgm:t>
        <a:bodyPr/>
        <a:lstStyle/>
        <a:p>
          <a:r>
            <a:rPr lang="en-US" b="1" dirty="0"/>
            <a:t>Landlords of Existing Properties</a:t>
          </a:r>
          <a:endParaRPr lang="en-US" dirty="0"/>
        </a:p>
      </dgm:t>
    </dgm:pt>
    <dgm:pt modelId="{7DD36E35-5948-4205-93AA-F8FF0E52E822}" type="parTrans" cxnId="{94E26A14-0AED-4C11-AE07-07726E5F147E}">
      <dgm:prSet/>
      <dgm:spPr/>
      <dgm:t>
        <a:bodyPr/>
        <a:lstStyle/>
        <a:p>
          <a:endParaRPr lang="en-US"/>
        </a:p>
      </dgm:t>
    </dgm:pt>
    <dgm:pt modelId="{053FA357-4AC4-48D7-9603-34B4F4F57FC3}" type="sibTrans" cxnId="{94E26A14-0AED-4C11-AE07-07726E5F147E}">
      <dgm:prSet/>
      <dgm:spPr/>
      <dgm:t>
        <a:bodyPr/>
        <a:lstStyle/>
        <a:p>
          <a:endParaRPr lang="en-US"/>
        </a:p>
      </dgm:t>
    </dgm:pt>
    <dgm:pt modelId="{B0E3784E-2A99-4FF9-8557-DD321045FF1B}">
      <dgm:prSet/>
      <dgm:spPr/>
      <dgm:t>
        <a:bodyPr/>
        <a:lstStyle/>
        <a:p>
          <a:r>
            <a:rPr lang="en-US" dirty="0"/>
            <a:t>Willing to work with people who are seeking to end their homelessness</a:t>
          </a:r>
        </a:p>
      </dgm:t>
    </dgm:pt>
    <dgm:pt modelId="{CAE537AD-484F-4295-A1CD-75F49F8D75B8}" type="parTrans" cxnId="{8D50C8E4-7E49-48CE-85DC-0421BB40131A}">
      <dgm:prSet/>
      <dgm:spPr/>
      <dgm:t>
        <a:bodyPr/>
        <a:lstStyle/>
        <a:p>
          <a:endParaRPr lang="en-US"/>
        </a:p>
      </dgm:t>
    </dgm:pt>
    <dgm:pt modelId="{E6ABE880-D605-4DB0-8728-8EBC45196D23}" type="sibTrans" cxnId="{8D50C8E4-7E49-48CE-85DC-0421BB40131A}">
      <dgm:prSet/>
      <dgm:spPr/>
      <dgm:t>
        <a:bodyPr/>
        <a:lstStyle/>
        <a:p>
          <a:endParaRPr lang="en-US"/>
        </a:p>
      </dgm:t>
    </dgm:pt>
    <dgm:pt modelId="{EE0B5589-F21E-4E32-A003-F52BE1BECA51}">
      <dgm:prSet/>
      <dgm:spPr/>
      <dgm:t>
        <a:bodyPr/>
        <a:lstStyle/>
        <a:p>
          <a:r>
            <a:rPr lang="en-US"/>
            <a:t>Units must be affordable (below 60% County Median Income, focus on 0-30% County Median Income)</a:t>
          </a:r>
          <a:endParaRPr lang="en-US" dirty="0"/>
        </a:p>
      </dgm:t>
    </dgm:pt>
    <dgm:pt modelId="{C770010B-9BA9-4225-8E3B-4E93E35CA697}" type="parTrans" cxnId="{2D38D6C9-34EF-457C-ADF8-8895596A80BE}">
      <dgm:prSet/>
      <dgm:spPr/>
      <dgm:t>
        <a:bodyPr/>
        <a:lstStyle/>
        <a:p>
          <a:endParaRPr lang="en-US"/>
        </a:p>
      </dgm:t>
    </dgm:pt>
    <dgm:pt modelId="{45281088-D8E2-40F3-8D0C-4B05B7749775}" type="sibTrans" cxnId="{2D38D6C9-34EF-457C-ADF8-8895596A80BE}">
      <dgm:prSet/>
      <dgm:spPr/>
      <dgm:t>
        <a:bodyPr/>
        <a:lstStyle/>
        <a:p>
          <a:endParaRPr lang="en-US"/>
        </a:p>
      </dgm:t>
    </dgm:pt>
    <dgm:pt modelId="{862BA328-FD5F-42BF-A8B8-D4A5904A7721}">
      <dgm:prSet/>
      <dgm:spPr/>
      <dgm:t>
        <a:bodyPr/>
        <a:lstStyle/>
        <a:p>
          <a:r>
            <a:rPr lang="en-US"/>
            <a:t>Units must be accessible and meet basic housing quality standards (safe and sanitary)</a:t>
          </a:r>
          <a:endParaRPr lang="en-US" dirty="0"/>
        </a:p>
      </dgm:t>
    </dgm:pt>
    <dgm:pt modelId="{CFA59502-68E2-43F5-AD25-8CE0514413DE}" type="parTrans" cxnId="{7DBCB432-3697-4BE7-9187-0D7C1E8DB7F1}">
      <dgm:prSet/>
      <dgm:spPr/>
      <dgm:t>
        <a:bodyPr/>
        <a:lstStyle/>
        <a:p>
          <a:endParaRPr lang="en-US"/>
        </a:p>
      </dgm:t>
    </dgm:pt>
    <dgm:pt modelId="{5CCEA81A-6C49-4E89-9095-29FA26D0642D}" type="sibTrans" cxnId="{7DBCB432-3697-4BE7-9187-0D7C1E8DB7F1}">
      <dgm:prSet/>
      <dgm:spPr/>
      <dgm:t>
        <a:bodyPr/>
        <a:lstStyle/>
        <a:p>
          <a:endParaRPr lang="en-US"/>
        </a:p>
      </dgm:t>
    </dgm:pt>
    <dgm:pt modelId="{328A831B-11FA-4324-AD57-8CD0A960BA06}">
      <dgm:prSet/>
      <dgm:spPr/>
      <dgm:t>
        <a:bodyPr/>
        <a:lstStyle/>
        <a:p>
          <a:r>
            <a:rPr lang="en-US" dirty="0"/>
            <a:t>Units must be rent reasonable and within fair market rent (program specific requirements) for the community</a:t>
          </a:r>
        </a:p>
      </dgm:t>
    </dgm:pt>
    <dgm:pt modelId="{96156BD6-C4E0-4BD8-A3FF-27610563FC8B}" type="parTrans" cxnId="{B18605EF-F9EB-4DF5-807C-1633BD6110AF}">
      <dgm:prSet/>
      <dgm:spPr/>
      <dgm:t>
        <a:bodyPr/>
        <a:lstStyle/>
        <a:p>
          <a:endParaRPr lang="en-US"/>
        </a:p>
      </dgm:t>
    </dgm:pt>
    <dgm:pt modelId="{59F427EB-DC22-47E7-ADD2-A7BBE1AF8732}" type="sibTrans" cxnId="{B18605EF-F9EB-4DF5-807C-1633BD6110AF}">
      <dgm:prSet/>
      <dgm:spPr/>
      <dgm:t>
        <a:bodyPr/>
        <a:lstStyle/>
        <a:p>
          <a:endParaRPr lang="en-US"/>
        </a:p>
      </dgm:t>
    </dgm:pt>
    <dgm:pt modelId="{19417E17-9C0E-4911-8625-15357920BE63}">
      <dgm:prSet/>
      <dgm:spPr/>
      <dgm:t>
        <a:bodyPr/>
        <a:lstStyle/>
        <a:p>
          <a:r>
            <a:rPr lang="en-US"/>
            <a:t>Issues with credit or no credit </a:t>
          </a:r>
          <a:endParaRPr lang="en-US" dirty="0"/>
        </a:p>
      </dgm:t>
    </dgm:pt>
    <dgm:pt modelId="{C8E883A8-14B0-4939-AC29-E60EB2B61193}" type="parTrans" cxnId="{F9E3741C-E922-4AD0-B178-3B706DBE6D65}">
      <dgm:prSet/>
      <dgm:spPr/>
      <dgm:t>
        <a:bodyPr/>
        <a:lstStyle/>
        <a:p>
          <a:endParaRPr lang="en-US"/>
        </a:p>
      </dgm:t>
    </dgm:pt>
    <dgm:pt modelId="{0F4B4694-61D1-4246-9405-E4189E08350B}" type="sibTrans" cxnId="{F9E3741C-E922-4AD0-B178-3B706DBE6D65}">
      <dgm:prSet/>
      <dgm:spPr/>
      <dgm:t>
        <a:bodyPr/>
        <a:lstStyle/>
        <a:p>
          <a:endParaRPr lang="en-US"/>
        </a:p>
      </dgm:t>
    </dgm:pt>
    <dgm:pt modelId="{802CCFB9-D8AE-4D0F-B052-7FF0F6EDF92B}">
      <dgm:prSet/>
      <dgm:spPr/>
      <dgm:t>
        <a:bodyPr/>
        <a:lstStyle/>
        <a:p>
          <a:r>
            <a:rPr lang="en-US"/>
            <a:t>Negative rental history or no rental history </a:t>
          </a:r>
          <a:endParaRPr lang="en-US" dirty="0"/>
        </a:p>
      </dgm:t>
    </dgm:pt>
    <dgm:pt modelId="{E24E094F-ABC6-4BE7-9923-054CDFACBC54}" type="parTrans" cxnId="{AF6567A4-2EC0-44A4-8EE9-E91B2F9C871C}">
      <dgm:prSet/>
      <dgm:spPr/>
      <dgm:t>
        <a:bodyPr/>
        <a:lstStyle/>
        <a:p>
          <a:endParaRPr lang="en-US"/>
        </a:p>
      </dgm:t>
    </dgm:pt>
    <dgm:pt modelId="{EC26FF2E-3540-47D4-AED4-475CD5A36D7F}" type="sibTrans" cxnId="{AF6567A4-2EC0-44A4-8EE9-E91B2F9C871C}">
      <dgm:prSet/>
      <dgm:spPr/>
      <dgm:t>
        <a:bodyPr/>
        <a:lstStyle/>
        <a:p>
          <a:endParaRPr lang="en-US"/>
        </a:p>
      </dgm:t>
    </dgm:pt>
    <dgm:pt modelId="{039E009A-844A-4BAF-932A-1B745CF53AED}">
      <dgm:prSet/>
      <dgm:spPr/>
      <dgm:t>
        <a:bodyPr/>
        <a:lstStyle/>
        <a:p>
          <a:r>
            <a:rPr lang="en-US"/>
            <a:t>Criminal background</a:t>
          </a:r>
          <a:endParaRPr lang="en-US" dirty="0"/>
        </a:p>
      </dgm:t>
    </dgm:pt>
    <dgm:pt modelId="{376E3EDA-1112-4471-B913-CD76C71011CE}" type="parTrans" cxnId="{CA3F2069-50A1-4EED-A5AA-FDBEFD61E7E7}">
      <dgm:prSet/>
      <dgm:spPr/>
      <dgm:t>
        <a:bodyPr/>
        <a:lstStyle/>
        <a:p>
          <a:endParaRPr lang="en-US"/>
        </a:p>
      </dgm:t>
    </dgm:pt>
    <dgm:pt modelId="{BB68C51F-C70D-4B92-A083-5D985C41C1F3}" type="sibTrans" cxnId="{CA3F2069-50A1-4EED-A5AA-FDBEFD61E7E7}">
      <dgm:prSet/>
      <dgm:spPr/>
      <dgm:t>
        <a:bodyPr/>
        <a:lstStyle/>
        <a:p>
          <a:endParaRPr lang="en-US"/>
        </a:p>
      </dgm:t>
    </dgm:pt>
    <dgm:pt modelId="{EB5014E5-12AC-43E2-B472-5776A55545A6}">
      <dgm:prSet/>
      <dgm:spPr/>
      <dgm:t>
        <a:bodyPr/>
        <a:lstStyle/>
        <a:p>
          <a:r>
            <a:rPr lang="en-US"/>
            <a:t>Willing to accept housing vouchers </a:t>
          </a:r>
          <a:endParaRPr lang="en-US" dirty="0"/>
        </a:p>
      </dgm:t>
    </dgm:pt>
    <dgm:pt modelId="{108E00FD-B730-4BB5-A80C-586CCCBE6CFC}" type="parTrans" cxnId="{BDB9215A-0876-455F-883D-63DD225B3C36}">
      <dgm:prSet/>
      <dgm:spPr/>
      <dgm:t>
        <a:bodyPr/>
        <a:lstStyle/>
        <a:p>
          <a:endParaRPr lang="en-US"/>
        </a:p>
      </dgm:t>
    </dgm:pt>
    <dgm:pt modelId="{42DC5BEE-E210-49F9-B33C-E805DB400BED}" type="sibTrans" cxnId="{BDB9215A-0876-455F-883D-63DD225B3C36}">
      <dgm:prSet/>
      <dgm:spPr/>
      <dgm:t>
        <a:bodyPr/>
        <a:lstStyle/>
        <a:p>
          <a:endParaRPr lang="en-US"/>
        </a:p>
      </dgm:t>
    </dgm:pt>
    <dgm:pt modelId="{D441EF15-4CED-4D13-BDB6-59ABD5476851}">
      <dgm:prSet/>
      <dgm:spPr/>
      <dgm:t>
        <a:bodyPr/>
        <a:lstStyle/>
        <a:p>
          <a:r>
            <a:rPr lang="en-US" dirty="0"/>
            <a:t>Willing to make necessary repairs to bring units into compliance with basic housing quality standards</a:t>
          </a:r>
        </a:p>
      </dgm:t>
    </dgm:pt>
    <dgm:pt modelId="{71B0C27C-80D3-4597-9D60-C9E690110CB4}" type="parTrans" cxnId="{6FBC96CB-E7F1-4DCD-B8E5-DFDD12AE6D56}">
      <dgm:prSet/>
      <dgm:spPr/>
      <dgm:t>
        <a:bodyPr/>
        <a:lstStyle/>
        <a:p>
          <a:endParaRPr lang="en-US"/>
        </a:p>
      </dgm:t>
    </dgm:pt>
    <dgm:pt modelId="{EF554749-D52A-4473-89D7-8BB632583CC3}" type="sibTrans" cxnId="{6FBC96CB-E7F1-4DCD-B8E5-DFDD12AE6D56}">
      <dgm:prSet/>
      <dgm:spPr/>
      <dgm:t>
        <a:bodyPr/>
        <a:lstStyle/>
        <a:p>
          <a:endParaRPr lang="en-US"/>
        </a:p>
      </dgm:t>
    </dgm:pt>
    <dgm:pt modelId="{85121285-AE47-4990-BFA9-7094DE74D7AB}" type="pres">
      <dgm:prSet presAssocID="{07AC768F-45C9-45CF-86D1-A464AF3C520C}" presName="Name0" presStyleCnt="0">
        <dgm:presLayoutVars>
          <dgm:dir/>
          <dgm:animLvl val="lvl"/>
          <dgm:resizeHandles val="exact"/>
        </dgm:presLayoutVars>
      </dgm:prSet>
      <dgm:spPr/>
    </dgm:pt>
    <dgm:pt modelId="{83B7F8ED-CB31-427D-BAF7-37B409E2EF35}" type="pres">
      <dgm:prSet presAssocID="{C4D6DB6C-A2E3-4AAF-AB11-3EEC9F9611A1}" presName="composite" presStyleCnt="0"/>
      <dgm:spPr/>
    </dgm:pt>
    <dgm:pt modelId="{D47409A7-370C-49BA-9C41-312D90BEE4CE}" type="pres">
      <dgm:prSet presAssocID="{C4D6DB6C-A2E3-4AAF-AB11-3EEC9F9611A1}" presName="parTx" presStyleLbl="alignNode1" presStyleIdx="0" presStyleCnt="2">
        <dgm:presLayoutVars>
          <dgm:chMax val="0"/>
          <dgm:chPref val="0"/>
          <dgm:bulletEnabled val="1"/>
        </dgm:presLayoutVars>
      </dgm:prSet>
      <dgm:spPr/>
    </dgm:pt>
    <dgm:pt modelId="{983230B2-222C-4A05-AEDB-FE57336D3E4B}" type="pres">
      <dgm:prSet presAssocID="{C4D6DB6C-A2E3-4AAF-AB11-3EEC9F9611A1}" presName="desTx" presStyleLbl="alignAccFollowNode1" presStyleIdx="0" presStyleCnt="2">
        <dgm:presLayoutVars>
          <dgm:bulletEnabled val="1"/>
        </dgm:presLayoutVars>
      </dgm:prSet>
      <dgm:spPr/>
    </dgm:pt>
    <dgm:pt modelId="{0A5EB6C2-8150-4733-9D35-F7D81CB7247E}" type="pres">
      <dgm:prSet presAssocID="{A1429DDF-6403-4D05-BE05-849BBE4076B0}" presName="space" presStyleCnt="0"/>
      <dgm:spPr/>
    </dgm:pt>
    <dgm:pt modelId="{58FCDC41-CABA-489A-9032-1E2DAD756EEF}" type="pres">
      <dgm:prSet presAssocID="{41EA0F40-EA78-45C9-BEBF-E6A2A537A620}" presName="composite" presStyleCnt="0"/>
      <dgm:spPr/>
    </dgm:pt>
    <dgm:pt modelId="{B1E757D2-9732-4D41-B3BA-349BC44B2C5E}" type="pres">
      <dgm:prSet presAssocID="{41EA0F40-EA78-45C9-BEBF-E6A2A537A620}" presName="parTx" presStyleLbl="alignNode1" presStyleIdx="1" presStyleCnt="2">
        <dgm:presLayoutVars>
          <dgm:chMax val="0"/>
          <dgm:chPref val="0"/>
          <dgm:bulletEnabled val="1"/>
        </dgm:presLayoutVars>
      </dgm:prSet>
      <dgm:spPr/>
    </dgm:pt>
    <dgm:pt modelId="{B83D4D37-BE0E-4BF8-A435-356D4CB8AAAC}" type="pres">
      <dgm:prSet presAssocID="{41EA0F40-EA78-45C9-BEBF-E6A2A537A620}" presName="desTx" presStyleLbl="alignAccFollowNode1" presStyleIdx="1" presStyleCnt="2">
        <dgm:presLayoutVars>
          <dgm:bulletEnabled val="1"/>
        </dgm:presLayoutVars>
      </dgm:prSet>
      <dgm:spPr/>
    </dgm:pt>
  </dgm:ptLst>
  <dgm:cxnLst>
    <dgm:cxn modelId="{74F73005-212A-42D8-BE78-D2D3B056D15B}" srcId="{C4D6DB6C-A2E3-4AAF-AB11-3EEC9F9611A1}" destId="{58EE68F4-12CA-46FA-A501-1A759B09F6DF}" srcOrd="0" destOrd="0" parTransId="{68CE448D-CF44-4D26-8C3D-E6E33131E67B}" sibTransId="{6F2B4AAD-D3D0-4996-B873-23B26BA0EDC3}"/>
    <dgm:cxn modelId="{6E699810-FB39-4D64-B1EC-2E2E9982FD98}" type="presOf" srcId="{EE0B5589-F21E-4E32-A003-F52BE1BECA51}" destId="{983230B2-222C-4A05-AEDB-FE57336D3E4B}" srcOrd="0" destOrd="1" presId="urn:microsoft.com/office/officeart/2005/8/layout/hList1"/>
    <dgm:cxn modelId="{94E26A14-0AED-4C11-AE07-07726E5F147E}" srcId="{07AC768F-45C9-45CF-86D1-A464AF3C520C}" destId="{41EA0F40-EA78-45C9-BEBF-E6A2A537A620}" srcOrd="1" destOrd="0" parTransId="{7DD36E35-5948-4205-93AA-F8FF0E52E822}" sibTransId="{053FA357-4AC4-48D7-9603-34B4F4F57FC3}"/>
    <dgm:cxn modelId="{F9E3741C-E922-4AD0-B178-3B706DBE6D65}" srcId="{B0E3784E-2A99-4FF9-8557-DD321045FF1B}" destId="{19417E17-9C0E-4911-8625-15357920BE63}" srcOrd="0" destOrd="0" parTransId="{C8E883A8-14B0-4939-AC29-E60EB2B61193}" sibTransId="{0F4B4694-61D1-4246-9405-E4189E08350B}"/>
    <dgm:cxn modelId="{27F8DC28-A700-43D3-986D-C5D89BAC8648}" type="presOf" srcId="{802CCFB9-D8AE-4D0F-B052-7FF0F6EDF92B}" destId="{B83D4D37-BE0E-4BF8-A435-356D4CB8AAAC}" srcOrd="0" destOrd="2" presId="urn:microsoft.com/office/officeart/2005/8/layout/hList1"/>
    <dgm:cxn modelId="{9F0C1F32-1417-4D66-BD83-FEBF0F83436A}" type="presOf" srcId="{58EE68F4-12CA-46FA-A501-1A759B09F6DF}" destId="{983230B2-222C-4A05-AEDB-FE57336D3E4B}" srcOrd="0" destOrd="0" presId="urn:microsoft.com/office/officeart/2005/8/layout/hList1"/>
    <dgm:cxn modelId="{7DBCB432-3697-4BE7-9187-0D7C1E8DB7F1}" srcId="{C4D6DB6C-A2E3-4AAF-AB11-3EEC9F9611A1}" destId="{862BA328-FD5F-42BF-A8B8-D4A5904A7721}" srcOrd="2" destOrd="0" parTransId="{CFA59502-68E2-43F5-AD25-8CE0514413DE}" sibTransId="{5CCEA81A-6C49-4E89-9095-29FA26D0642D}"/>
    <dgm:cxn modelId="{923CDA33-7A94-4ED9-BFD0-A7F8641DC0ED}" type="presOf" srcId="{039E009A-844A-4BAF-932A-1B745CF53AED}" destId="{B83D4D37-BE0E-4BF8-A435-356D4CB8AAAC}" srcOrd="0" destOrd="3" presId="urn:microsoft.com/office/officeart/2005/8/layout/hList1"/>
    <dgm:cxn modelId="{CA3F2069-50A1-4EED-A5AA-FDBEFD61E7E7}" srcId="{B0E3784E-2A99-4FF9-8557-DD321045FF1B}" destId="{039E009A-844A-4BAF-932A-1B745CF53AED}" srcOrd="2" destOrd="0" parTransId="{376E3EDA-1112-4471-B913-CD76C71011CE}" sibTransId="{BB68C51F-C70D-4B92-A083-5D985C41C1F3}"/>
    <dgm:cxn modelId="{A768A06D-6705-4B06-AD1C-B972D5E6BA6E}" type="presOf" srcId="{D441EF15-4CED-4D13-BDB6-59ABD5476851}" destId="{B83D4D37-BE0E-4BF8-A435-356D4CB8AAAC}" srcOrd="0" destOrd="5" presId="urn:microsoft.com/office/officeart/2005/8/layout/hList1"/>
    <dgm:cxn modelId="{A9D89E50-0D31-4E26-AF15-C3A8E740B806}" type="presOf" srcId="{41EA0F40-EA78-45C9-BEBF-E6A2A537A620}" destId="{B1E757D2-9732-4D41-B3BA-349BC44B2C5E}" srcOrd="0" destOrd="0" presId="urn:microsoft.com/office/officeart/2005/8/layout/hList1"/>
    <dgm:cxn modelId="{BDB9215A-0876-455F-883D-63DD225B3C36}" srcId="{41EA0F40-EA78-45C9-BEBF-E6A2A537A620}" destId="{EB5014E5-12AC-43E2-B472-5776A55545A6}" srcOrd="1" destOrd="0" parTransId="{108E00FD-B730-4BB5-A80C-586CCCBE6CFC}" sibTransId="{42DC5BEE-E210-49F9-B33C-E805DB400BED}"/>
    <dgm:cxn modelId="{BF2B2185-FDE5-4C57-A495-5D586DD7AE5C}" type="presOf" srcId="{19417E17-9C0E-4911-8625-15357920BE63}" destId="{B83D4D37-BE0E-4BF8-A435-356D4CB8AAAC}" srcOrd="0" destOrd="1" presId="urn:microsoft.com/office/officeart/2005/8/layout/hList1"/>
    <dgm:cxn modelId="{7E1B9492-8A76-4DEC-9757-C911EEFB5D95}" srcId="{07AC768F-45C9-45CF-86D1-A464AF3C520C}" destId="{C4D6DB6C-A2E3-4AAF-AB11-3EEC9F9611A1}" srcOrd="0" destOrd="0" parTransId="{06B93A00-EDD2-4FB9-A1CF-6AB0815614A0}" sibTransId="{A1429DDF-6403-4D05-BE05-849BBE4076B0}"/>
    <dgm:cxn modelId="{1CDC149B-B9DC-4A6F-9117-8C70F3ACD5A5}" type="presOf" srcId="{EB5014E5-12AC-43E2-B472-5776A55545A6}" destId="{B83D4D37-BE0E-4BF8-A435-356D4CB8AAAC}" srcOrd="0" destOrd="4" presId="urn:microsoft.com/office/officeart/2005/8/layout/hList1"/>
    <dgm:cxn modelId="{AF6567A4-2EC0-44A4-8EE9-E91B2F9C871C}" srcId="{B0E3784E-2A99-4FF9-8557-DD321045FF1B}" destId="{802CCFB9-D8AE-4D0F-B052-7FF0F6EDF92B}" srcOrd="1" destOrd="0" parTransId="{E24E094F-ABC6-4BE7-9923-054CDFACBC54}" sibTransId="{EC26FF2E-3540-47D4-AED4-475CD5A36D7F}"/>
    <dgm:cxn modelId="{18DA48BC-E9B9-44B5-93EE-0A163126ABDB}" type="presOf" srcId="{328A831B-11FA-4324-AD57-8CD0A960BA06}" destId="{983230B2-222C-4A05-AEDB-FE57336D3E4B}" srcOrd="0" destOrd="3" presId="urn:microsoft.com/office/officeart/2005/8/layout/hList1"/>
    <dgm:cxn modelId="{2D38D6C9-34EF-457C-ADF8-8895596A80BE}" srcId="{C4D6DB6C-A2E3-4AAF-AB11-3EEC9F9611A1}" destId="{EE0B5589-F21E-4E32-A003-F52BE1BECA51}" srcOrd="1" destOrd="0" parTransId="{C770010B-9BA9-4225-8E3B-4E93E35CA697}" sibTransId="{45281088-D8E2-40F3-8D0C-4B05B7749775}"/>
    <dgm:cxn modelId="{6FBC96CB-E7F1-4DCD-B8E5-DFDD12AE6D56}" srcId="{41EA0F40-EA78-45C9-BEBF-E6A2A537A620}" destId="{D441EF15-4CED-4D13-BDB6-59ABD5476851}" srcOrd="2" destOrd="0" parTransId="{71B0C27C-80D3-4597-9D60-C9E690110CB4}" sibTransId="{EF554749-D52A-4473-89D7-8BB632583CC3}"/>
    <dgm:cxn modelId="{8D50C8E4-7E49-48CE-85DC-0421BB40131A}" srcId="{41EA0F40-EA78-45C9-BEBF-E6A2A537A620}" destId="{B0E3784E-2A99-4FF9-8557-DD321045FF1B}" srcOrd="0" destOrd="0" parTransId="{CAE537AD-484F-4295-A1CD-75F49F8D75B8}" sibTransId="{E6ABE880-D605-4DB0-8728-8EBC45196D23}"/>
    <dgm:cxn modelId="{F65EDDEE-0130-47F3-B2F3-AC6CBBDC19AE}" type="presOf" srcId="{B0E3784E-2A99-4FF9-8557-DD321045FF1B}" destId="{B83D4D37-BE0E-4BF8-A435-356D4CB8AAAC}" srcOrd="0" destOrd="0" presId="urn:microsoft.com/office/officeart/2005/8/layout/hList1"/>
    <dgm:cxn modelId="{B18605EF-F9EB-4DF5-807C-1633BD6110AF}" srcId="{C4D6DB6C-A2E3-4AAF-AB11-3EEC9F9611A1}" destId="{328A831B-11FA-4324-AD57-8CD0A960BA06}" srcOrd="3" destOrd="0" parTransId="{96156BD6-C4E0-4BD8-A3FF-27610563FC8B}" sibTransId="{59F427EB-DC22-47E7-ADD2-A7BBE1AF8732}"/>
    <dgm:cxn modelId="{FF5787EF-0C03-4CA1-9678-80B370E6F37F}" type="presOf" srcId="{07AC768F-45C9-45CF-86D1-A464AF3C520C}" destId="{85121285-AE47-4990-BFA9-7094DE74D7AB}" srcOrd="0" destOrd="0" presId="urn:microsoft.com/office/officeart/2005/8/layout/hList1"/>
    <dgm:cxn modelId="{297BF2FA-183C-4B28-AA57-70FD7235BA46}" type="presOf" srcId="{C4D6DB6C-A2E3-4AAF-AB11-3EEC9F9611A1}" destId="{D47409A7-370C-49BA-9C41-312D90BEE4CE}" srcOrd="0" destOrd="0" presId="urn:microsoft.com/office/officeart/2005/8/layout/hList1"/>
    <dgm:cxn modelId="{740AFAFC-306C-4007-8E24-896189470A64}" type="presOf" srcId="{862BA328-FD5F-42BF-A8B8-D4A5904A7721}" destId="{983230B2-222C-4A05-AEDB-FE57336D3E4B}" srcOrd="0" destOrd="2" presId="urn:microsoft.com/office/officeart/2005/8/layout/hList1"/>
    <dgm:cxn modelId="{2903209E-DA3B-401A-B764-B8807E365FE3}" type="presParOf" srcId="{85121285-AE47-4990-BFA9-7094DE74D7AB}" destId="{83B7F8ED-CB31-427D-BAF7-37B409E2EF35}" srcOrd="0" destOrd="0" presId="urn:microsoft.com/office/officeart/2005/8/layout/hList1"/>
    <dgm:cxn modelId="{3D38C29A-C771-4A7F-BF8A-0BB46CE9E8D3}" type="presParOf" srcId="{83B7F8ED-CB31-427D-BAF7-37B409E2EF35}" destId="{D47409A7-370C-49BA-9C41-312D90BEE4CE}" srcOrd="0" destOrd="0" presId="urn:microsoft.com/office/officeart/2005/8/layout/hList1"/>
    <dgm:cxn modelId="{4E43A40A-512B-4013-BDBD-E7C811F1BE77}" type="presParOf" srcId="{83B7F8ED-CB31-427D-BAF7-37B409E2EF35}" destId="{983230B2-222C-4A05-AEDB-FE57336D3E4B}" srcOrd="1" destOrd="0" presId="urn:microsoft.com/office/officeart/2005/8/layout/hList1"/>
    <dgm:cxn modelId="{36837AD5-1736-4898-89AC-07014EEF0048}" type="presParOf" srcId="{85121285-AE47-4990-BFA9-7094DE74D7AB}" destId="{0A5EB6C2-8150-4733-9D35-F7D81CB7247E}" srcOrd="1" destOrd="0" presId="urn:microsoft.com/office/officeart/2005/8/layout/hList1"/>
    <dgm:cxn modelId="{2152C27A-F2EB-4484-94B7-2FDAC39785DB}" type="presParOf" srcId="{85121285-AE47-4990-BFA9-7094DE74D7AB}" destId="{58FCDC41-CABA-489A-9032-1E2DAD756EEF}" srcOrd="2" destOrd="0" presId="urn:microsoft.com/office/officeart/2005/8/layout/hList1"/>
    <dgm:cxn modelId="{6C86F69A-56EB-4505-9B9C-46C6417E070C}" type="presParOf" srcId="{58FCDC41-CABA-489A-9032-1E2DAD756EEF}" destId="{B1E757D2-9732-4D41-B3BA-349BC44B2C5E}" srcOrd="0" destOrd="0" presId="urn:microsoft.com/office/officeart/2005/8/layout/hList1"/>
    <dgm:cxn modelId="{AD73A230-D28C-4B63-B6E2-F1A79EF52C10}" type="presParOf" srcId="{58FCDC41-CABA-489A-9032-1E2DAD756EEF}" destId="{B83D4D37-BE0E-4BF8-A435-356D4CB8AAA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6AD65-BBD7-4820-9BE9-3AF718F633E3}">
      <dsp:nvSpPr>
        <dsp:cNvPr id="0" name=""/>
        <dsp:cNvSpPr/>
      </dsp:nvSpPr>
      <dsp:spPr>
        <a:xfrm>
          <a:off x="0" y="16158"/>
          <a:ext cx="6451943" cy="106677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4 CoCs in Wisconsin</a:t>
          </a:r>
        </a:p>
      </dsp:txBody>
      <dsp:txXfrm>
        <a:off x="52076" y="68234"/>
        <a:ext cx="6347791" cy="962627"/>
      </dsp:txXfrm>
    </dsp:sp>
    <dsp:sp modelId="{F6B5BF17-2D7F-41B0-9486-5A8D9AB5BE64}">
      <dsp:nvSpPr>
        <dsp:cNvPr id="0" name=""/>
        <dsp:cNvSpPr/>
      </dsp:nvSpPr>
      <dsp:spPr>
        <a:xfrm>
          <a:off x="0" y="1082937"/>
          <a:ext cx="6451943" cy="411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4849"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a:t>Dane County, Milwaukee County, Racine County (each 1 county)</a:t>
          </a:r>
        </a:p>
        <a:p>
          <a:pPr marL="114300" lvl="1" indent="-114300" algn="l" defTabSz="533400">
            <a:lnSpc>
              <a:spcPct val="90000"/>
            </a:lnSpc>
            <a:spcBef>
              <a:spcPct val="0"/>
            </a:spcBef>
            <a:spcAft>
              <a:spcPct val="20000"/>
            </a:spcAft>
            <a:buChar char="•"/>
          </a:pPr>
          <a:r>
            <a:rPr lang="en-US" sz="1200" kern="1200"/>
            <a:t>WI Balance of State CoC (69 counties)</a:t>
          </a:r>
        </a:p>
      </dsp:txBody>
      <dsp:txXfrm>
        <a:off x="0" y="1082937"/>
        <a:ext cx="6451943" cy="411412"/>
      </dsp:txXfrm>
    </dsp:sp>
    <dsp:sp modelId="{78209EF2-9DBF-4A05-A58F-AD7C19A1BB19}">
      <dsp:nvSpPr>
        <dsp:cNvPr id="0" name=""/>
        <dsp:cNvSpPr/>
      </dsp:nvSpPr>
      <dsp:spPr>
        <a:xfrm>
          <a:off x="0" y="1494350"/>
          <a:ext cx="6451943" cy="1066779"/>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The mission of the WI Balance of State CoC is to end homelessness by supporting local coalitions throughout Wisconsin.  </a:t>
          </a:r>
        </a:p>
      </dsp:txBody>
      <dsp:txXfrm>
        <a:off x="52076" y="1546426"/>
        <a:ext cx="6347791" cy="962627"/>
      </dsp:txXfrm>
    </dsp:sp>
    <dsp:sp modelId="{CEDDE55E-7552-42CA-89A3-2E14A36CD3D3}">
      <dsp:nvSpPr>
        <dsp:cNvPr id="0" name=""/>
        <dsp:cNvSpPr/>
      </dsp:nvSpPr>
      <dsp:spPr>
        <a:xfrm>
          <a:off x="0" y="2561129"/>
          <a:ext cx="6451943"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4849"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The Balance of State is comprised of 21 coalitions or members.   </a:t>
          </a:r>
        </a:p>
      </dsp:txBody>
      <dsp:txXfrm>
        <a:off x="0" y="2561129"/>
        <a:ext cx="6451943" cy="248400"/>
      </dsp:txXfrm>
    </dsp:sp>
    <dsp:sp modelId="{E1397DEF-8563-44A3-BF4C-ED5B161AD22A}">
      <dsp:nvSpPr>
        <dsp:cNvPr id="0" name=""/>
        <dsp:cNvSpPr/>
      </dsp:nvSpPr>
      <dsp:spPr>
        <a:xfrm>
          <a:off x="0" y="2809529"/>
          <a:ext cx="6451943" cy="1066779"/>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“Ending Homelessness” means every community will have a systematic response in place that ensures homelessness is prevented whenever possible, or if it can’t be prevented, </a:t>
          </a:r>
          <a:r>
            <a:rPr lang="en-US" sz="1500" b="1" kern="1200"/>
            <a:t>it is a rare, brief, and non-recurring experience.</a:t>
          </a:r>
          <a:endParaRPr lang="en-US" sz="1500" kern="1200"/>
        </a:p>
      </dsp:txBody>
      <dsp:txXfrm>
        <a:off x="52076" y="2861605"/>
        <a:ext cx="6347791" cy="962627"/>
      </dsp:txXfrm>
    </dsp:sp>
    <dsp:sp modelId="{A30CD8D7-5E58-482E-837F-43883D6464B4}">
      <dsp:nvSpPr>
        <dsp:cNvPr id="0" name=""/>
        <dsp:cNvSpPr/>
      </dsp:nvSpPr>
      <dsp:spPr>
        <a:xfrm>
          <a:off x="0" y="3876308"/>
          <a:ext cx="6451943" cy="130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4849"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b="1" kern="1200" dirty="0">
              <a:solidFill>
                <a:srgbClr val="7030A0"/>
              </a:solidFill>
            </a:rPr>
            <a:t>Quickly identify </a:t>
          </a:r>
          <a:r>
            <a:rPr lang="en-US" sz="1200" kern="1200" dirty="0"/>
            <a:t>and engage people at risk of and experiencing homelessness.</a:t>
          </a:r>
        </a:p>
        <a:p>
          <a:pPr marL="114300" lvl="1" indent="-114300" algn="l" defTabSz="533400">
            <a:lnSpc>
              <a:spcPct val="90000"/>
            </a:lnSpc>
            <a:spcBef>
              <a:spcPct val="0"/>
            </a:spcBef>
            <a:spcAft>
              <a:spcPct val="20000"/>
            </a:spcAft>
            <a:buChar char="•"/>
          </a:pPr>
          <a:r>
            <a:rPr lang="en-US" sz="1200" kern="1200" dirty="0"/>
            <a:t>Intervene to </a:t>
          </a:r>
          <a:r>
            <a:rPr lang="en-US" sz="1200" b="1" kern="1200" dirty="0">
              <a:solidFill>
                <a:srgbClr val="7030A0"/>
              </a:solidFill>
            </a:rPr>
            <a:t>prevent</a:t>
          </a:r>
          <a:r>
            <a:rPr lang="en-US" sz="1200" kern="1200" dirty="0"/>
            <a:t> the loss of housing and divert people from entering the homelessness services system.</a:t>
          </a:r>
        </a:p>
        <a:p>
          <a:pPr marL="114300" lvl="1" indent="-114300" algn="l" defTabSz="533400">
            <a:lnSpc>
              <a:spcPct val="90000"/>
            </a:lnSpc>
            <a:spcBef>
              <a:spcPct val="0"/>
            </a:spcBef>
            <a:spcAft>
              <a:spcPct val="20000"/>
            </a:spcAft>
            <a:buChar char="•"/>
          </a:pPr>
          <a:r>
            <a:rPr lang="en-US" sz="1200" kern="1200" dirty="0"/>
            <a:t>When homelessness does occur, provide </a:t>
          </a:r>
          <a:r>
            <a:rPr lang="en-US" sz="1200" b="1" kern="1200" dirty="0">
              <a:solidFill>
                <a:srgbClr val="7030A0"/>
              </a:solidFill>
            </a:rPr>
            <a:t>immediate access</a:t>
          </a:r>
          <a:r>
            <a:rPr lang="en-US" sz="1200" kern="1200" dirty="0">
              <a:solidFill>
                <a:srgbClr val="7030A0"/>
              </a:solidFill>
            </a:rPr>
            <a:t> </a:t>
          </a:r>
          <a:r>
            <a:rPr lang="en-US" sz="1200" kern="1200" dirty="0"/>
            <a:t>to shelter and crisis services, without barriers to entry, while permanent stable housing and appropriate supports are being secured, and quickly connect people to housing assistance and services—</a:t>
          </a:r>
          <a:r>
            <a:rPr lang="en-US" sz="1200" b="1" kern="1200" dirty="0">
              <a:solidFill>
                <a:srgbClr val="7030A0"/>
              </a:solidFill>
            </a:rPr>
            <a:t>tailored</a:t>
          </a:r>
          <a:r>
            <a:rPr lang="en-US" sz="1200" kern="1200" dirty="0"/>
            <a:t> to their unique needs and strengths—to help them achieve and maintain stable housing.</a:t>
          </a:r>
        </a:p>
      </dsp:txBody>
      <dsp:txXfrm>
        <a:off x="0" y="3876308"/>
        <a:ext cx="6451943" cy="13041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B700E-D7AC-4242-B645-1CDE93DE179A}">
      <dsp:nvSpPr>
        <dsp:cNvPr id="0" name=""/>
        <dsp:cNvSpPr/>
      </dsp:nvSpPr>
      <dsp:spPr>
        <a:xfrm>
          <a:off x="3085" y="134061"/>
          <a:ext cx="3008077" cy="528204"/>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a:t>Strong Coalition</a:t>
          </a:r>
          <a:endParaRPr lang="en-US" sz="1400" kern="1200"/>
        </a:p>
      </dsp:txBody>
      <dsp:txXfrm>
        <a:off x="3085" y="134061"/>
        <a:ext cx="3008077" cy="528204"/>
      </dsp:txXfrm>
    </dsp:sp>
    <dsp:sp modelId="{45483378-D022-4C30-BD79-AD713A882B9F}">
      <dsp:nvSpPr>
        <dsp:cNvPr id="0" name=""/>
        <dsp:cNvSpPr/>
      </dsp:nvSpPr>
      <dsp:spPr>
        <a:xfrm>
          <a:off x="3085" y="662266"/>
          <a:ext cx="3008077" cy="300114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Diverse perspectives including people with lived experience </a:t>
          </a:r>
        </a:p>
        <a:p>
          <a:pPr marL="114300" lvl="1" indent="-114300" algn="l" defTabSz="622300">
            <a:lnSpc>
              <a:spcPct val="90000"/>
            </a:lnSpc>
            <a:spcBef>
              <a:spcPct val="0"/>
            </a:spcBef>
            <a:spcAft>
              <a:spcPct val="15000"/>
            </a:spcAft>
            <a:buChar char="•"/>
          </a:pPr>
          <a:r>
            <a:rPr lang="en-US" sz="1400" kern="1200"/>
            <a:t>Focused on ending homelessness, not managing it</a:t>
          </a:r>
        </a:p>
        <a:p>
          <a:pPr marL="114300" lvl="1" indent="-114300" algn="l" defTabSz="622300">
            <a:lnSpc>
              <a:spcPct val="90000"/>
            </a:lnSpc>
            <a:spcBef>
              <a:spcPct val="0"/>
            </a:spcBef>
            <a:spcAft>
              <a:spcPct val="15000"/>
            </a:spcAft>
            <a:buChar char="•"/>
          </a:pPr>
          <a:r>
            <a:rPr lang="en-US" sz="1400" kern="1200" dirty="0"/>
            <a:t>Willing to be creative and focused on needs of the population</a:t>
          </a:r>
        </a:p>
        <a:p>
          <a:pPr marL="114300" lvl="1" indent="-114300" algn="l" defTabSz="622300">
            <a:lnSpc>
              <a:spcPct val="90000"/>
            </a:lnSpc>
            <a:spcBef>
              <a:spcPct val="0"/>
            </a:spcBef>
            <a:spcAft>
              <a:spcPct val="15000"/>
            </a:spcAft>
            <a:buChar char="•"/>
          </a:pPr>
          <a:r>
            <a:rPr lang="en-US" sz="1400" kern="1200" dirty="0"/>
            <a:t>Active participation in strategic planning and solutions</a:t>
          </a:r>
        </a:p>
      </dsp:txBody>
      <dsp:txXfrm>
        <a:off x="3085" y="662266"/>
        <a:ext cx="3008077" cy="3001142"/>
      </dsp:txXfrm>
    </dsp:sp>
    <dsp:sp modelId="{0C9E458F-553C-4A56-8BA7-FA810E489060}">
      <dsp:nvSpPr>
        <dsp:cNvPr id="0" name=""/>
        <dsp:cNvSpPr/>
      </dsp:nvSpPr>
      <dsp:spPr>
        <a:xfrm>
          <a:off x="3432292" y="134061"/>
          <a:ext cx="3008077" cy="528204"/>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a:t>Strong Homeless Crisis Response System</a:t>
          </a:r>
          <a:endParaRPr lang="en-US" sz="1400" kern="1200"/>
        </a:p>
      </dsp:txBody>
      <dsp:txXfrm>
        <a:off x="3432292" y="134061"/>
        <a:ext cx="3008077" cy="528204"/>
      </dsp:txXfrm>
    </dsp:sp>
    <dsp:sp modelId="{4EF79621-54DA-4623-9F05-689EF1A11BD7}">
      <dsp:nvSpPr>
        <dsp:cNvPr id="0" name=""/>
        <dsp:cNvSpPr/>
      </dsp:nvSpPr>
      <dsp:spPr>
        <a:xfrm>
          <a:off x="3432292" y="662266"/>
          <a:ext cx="3008077" cy="300114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Ensure that the system includes: prevention, diversion, outreach, intake &amp; assessment, emergency services, housing solutions, and case management</a:t>
          </a:r>
        </a:p>
        <a:p>
          <a:pPr marL="114300" lvl="1" indent="-114300" algn="l" defTabSz="622300">
            <a:lnSpc>
              <a:spcPct val="90000"/>
            </a:lnSpc>
            <a:spcBef>
              <a:spcPct val="0"/>
            </a:spcBef>
            <a:spcAft>
              <a:spcPct val="15000"/>
            </a:spcAft>
            <a:buChar char="•"/>
          </a:pPr>
          <a:r>
            <a:rPr lang="en-US" sz="1400" kern="1200"/>
            <a:t>How much of each service is needed, what performance is expected, what outcomes are reached, what can be improved? </a:t>
          </a:r>
        </a:p>
        <a:p>
          <a:pPr marL="114300" lvl="1" indent="-114300" algn="l" defTabSz="622300">
            <a:lnSpc>
              <a:spcPct val="90000"/>
            </a:lnSpc>
            <a:spcBef>
              <a:spcPct val="0"/>
            </a:spcBef>
            <a:spcAft>
              <a:spcPct val="15000"/>
            </a:spcAft>
            <a:buChar char="•"/>
          </a:pPr>
          <a:r>
            <a:rPr lang="en-US" sz="1400" kern="1200"/>
            <a:t>Enhance coordinated entry system to ensure all people experiencing homelessness have access to prioritization list referral</a:t>
          </a:r>
        </a:p>
      </dsp:txBody>
      <dsp:txXfrm>
        <a:off x="3432292" y="662266"/>
        <a:ext cx="3008077" cy="3001142"/>
      </dsp:txXfrm>
    </dsp:sp>
    <dsp:sp modelId="{BDC9B927-7BE5-48F8-B2E5-52772A429526}">
      <dsp:nvSpPr>
        <dsp:cNvPr id="0" name=""/>
        <dsp:cNvSpPr/>
      </dsp:nvSpPr>
      <dsp:spPr>
        <a:xfrm>
          <a:off x="6861500" y="134061"/>
          <a:ext cx="3008077" cy="528204"/>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a:t>Commitment to Ending Homelessness</a:t>
          </a:r>
          <a:endParaRPr lang="en-US" sz="1400" kern="1200"/>
        </a:p>
      </dsp:txBody>
      <dsp:txXfrm>
        <a:off x="6861500" y="134061"/>
        <a:ext cx="3008077" cy="528204"/>
      </dsp:txXfrm>
    </dsp:sp>
    <dsp:sp modelId="{A654EFB8-54F1-45F6-BEE6-C775A0649836}">
      <dsp:nvSpPr>
        <dsp:cNvPr id="0" name=""/>
        <dsp:cNvSpPr/>
      </dsp:nvSpPr>
      <dsp:spPr>
        <a:xfrm>
          <a:off x="6861500" y="662266"/>
          <a:ext cx="3008077" cy="3001142"/>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Case conferencing, problem solving, and seeking permanent housing solutions for everyone identified as homeless</a:t>
          </a:r>
        </a:p>
        <a:p>
          <a:pPr marL="114300" lvl="1" indent="-114300" algn="l" defTabSz="622300">
            <a:lnSpc>
              <a:spcPct val="90000"/>
            </a:lnSpc>
            <a:spcBef>
              <a:spcPct val="0"/>
            </a:spcBef>
            <a:spcAft>
              <a:spcPct val="15000"/>
            </a:spcAft>
            <a:buChar char="•"/>
          </a:pPr>
          <a:r>
            <a:rPr lang="en-US" sz="1400" kern="1200" dirty="0"/>
            <a:t>Enhanced case management with team approach across sectors (including mental health and addiction services &amp; supports), using housing first philosophy, being client centered and trauma informed </a:t>
          </a:r>
        </a:p>
        <a:p>
          <a:pPr marL="114300" lvl="1" indent="-114300" algn="l" defTabSz="622300">
            <a:lnSpc>
              <a:spcPct val="90000"/>
            </a:lnSpc>
            <a:spcBef>
              <a:spcPct val="0"/>
            </a:spcBef>
            <a:spcAft>
              <a:spcPct val="15000"/>
            </a:spcAft>
            <a:buChar char="•"/>
          </a:pPr>
          <a:r>
            <a:rPr lang="en-US" sz="1400" kern="1200"/>
            <a:t>Focus on reducing inflow into the system and increasing outflow with positive client outcomes</a:t>
          </a:r>
        </a:p>
      </dsp:txBody>
      <dsp:txXfrm>
        <a:off x="6861500" y="662266"/>
        <a:ext cx="3008077" cy="30011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7409A7-370C-49BA-9C41-312D90BEE4CE}">
      <dsp:nvSpPr>
        <dsp:cNvPr id="0" name=""/>
        <dsp:cNvSpPr/>
      </dsp:nvSpPr>
      <dsp:spPr>
        <a:xfrm>
          <a:off x="48" y="38482"/>
          <a:ext cx="4613348" cy="5472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Affordable Housing</a:t>
          </a:r>
          <a:endParaRPr lang="en-US" sz="1900" kern="1200" dirty="0"/>
        </a:p>
      </dsp:txBody>
      <dsp:txXfrm>
        <a:off x="48" y="38482"/>
        <a:ext cx="4613348" cy="547200"/>
      </dsp:txXfrm>
    </dsp:sp>
    <dsp:sp modelId="{983230B2-222C-4A05-AEDB-FE57336D3E4B}">
      <dsp:nvSpPr>
        <dsp:cNvPr id="0" name=""/>
        <dsp:cNvSpPr/>
      </dsp:nvSpPr>
      <dsp:spPr>
        <a:xfrm>
          <a:off x="48" y="585682"/>
          <a:ext cx="4613348" cy="3173305"/>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Must have places for people to live </a:t>
          </a:r>
        </a:p>
        <a:p>
          <a:pPr marL="171450" lvl="1" indent="-171450" algn="l" defTabSz="844550">
            <a:lnSpc>
              <a:spcPct val="90000"/>
            </a:lnSpc>
            <a:spcBef>
              <a:spcPct val="0"/>
            </a:spcBef>
            <a:spcAft>
              <a:spcPct val="15000"/>
            </a:spcAft>
            <a:buChar char="•"/>
          </a:pPr>
          <a:r>
            <a:rPr lang="en-US" sz="1900" kern="1200"/>
            <a:t>Units must be affordable (below 60% County Median Income, focus on 0-30% County Median Income)</a:t>
          </a:r>
          <a:endParaRPr lang="en-US" sz="1900" kern="1200" dirty="0"/>
        </a:p>
        <a:p>
          <a:pPr marL="171450" lvl="1" indent="-171450" algn="l" defTabSz="844550">
            <a:lnSpc>
              <a:spcPct val="90000"/>
            </a:lnSpc>
            <a:spcBef>
              <a:spcPct val="0"/>
            </a:spcBef>
            <a:spcAft>
              <a:spcPct val="15000"/>
            </a:spcAft>
            <a:buChar char="•"/>
          </a:pPr>
          <a:r>
            <a:rPr lang="en-US" sz="1900" kern="1200"/>
            <a:t>Units must be accessible and meet basic housing quality standards (safe and sanitary)</a:t>
          </a:r>
          <a:endParaRPr lang="en-US" sz="1900" kern="1200" dirty="0"/>
        </a:p>
        <a:p>
          <a:pPr marL="171450" lvl="1" indent="-171450" algn="l" defTabSz="844550">
            <a:lnSpc>
              <a:spcPct val="90000"/>
            </a:lnSpc>
            <a:spcBef>
              <a:spcPct val="0"/>
            </a:spcBef>
            <a:spcAft>
              <a:spcPct val="15000"/>
            </a:spcAft>
            <a:buChar char="•"/>
          </a:pPr>
          <a:r>
            <a:rPr lang="en-US" sz="1900" kern="1200" dirty="0"/>
            <a:t>Units must be rent reasonable and within fair market rent (program specific requirements) for the community</a:t>
          </a:r>
        </a:p>
      </dsp:txBody>
      <dsp:txXfrm>
        <a:off x="48" y="585682"/>
        <a:ext cx="4613348" cy="3173305"/>
      </dsp:txXfrm>
    </dsp:sp>
    <dsp:sp modelId="{B1E757D2-9732-4D41-B3BA-349BC44B2C5E}">
      <dsp:nvSpPr>
        <dsp:cNvPr id="0" name=""/>
        <dsp:cNvSpPr/>
      </dsp:nvSpPr>
      <dsp:spPr>
        <a:xfrm>
          <a:off x="5259265" y="38482"/>
          <a:ext cx="4613348" cy="547200"/>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Landlords of Existing Properties</a:t>
          </a:r>
          <a:endParaRPr lang="en-US" sz="1900" kern="1200" dirty="0"/>
        </a:p>
      </dsp:txBody>
      <dsp:txXfrm>
        <a:off x="5259265" y="38482"/>
        <a:ext cx="4613348" cy="547200"/>
      </dsp:txXfrm>
    </dsp:sp>
    <dsp:sp modelId="{B83D4D37-BE0E-4BF8-A435-356D4CB8AAAC}">
      <dsp:nvSpPr>
        <dsp:cNvPr id="0" name=""/>
        <dsp:cNvSpPr/>
      </dsp:nvSpPr>
      <dsp:spPr>
        <a:xfrm>
          <a:off x="5259265" y="585682"/>
          <a:ext cx="4613348" cy="3173305"/>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Willing to work with people who are seeking to end their homelessness</a:t>
          </a:r>
        </a:p>
        <a:p>
          <a:pPr marL="342900" lvl="2" indent="-171450" algn="l" defTabSz="844550">
            <a:lnSpc>
              <a:spcPct val="90000"/>
            </a:lnSpc>
            <a:spcBef>
              <a:spcPct val="0"/>
            </a:spcBef>
            <a:spcAft>
              <a:spcPct val="15000"/>
            </a:spcAft>
            <a:buChar char="•"/>
          </a:pPr>
          <a:r>
            <a:rPr lang="en-US" sz="1900" kern="1200"/>
            <a:t>Issues with credit or no credit </a:t>
          </a:r>
          <a:endParaRPr lang="en-US" sz="1900" kern="1200" dirty="0"/>
        </a:p>
        <a:p>
          <a:pPr marL="342900" lvl="2" indent="-171450" algn="l" defTabSz="844550">
            <a:lnSpc>
              <a:spcPct val="90000"/>
            </a:lnSpc>
            <a:spcBef>
              <a:spcPct val="0"/>
            </a:spcBef>
            <a:spcAft>
              <a:spcPct val="15000"/>
            </a:spcAft>
            <a:buChar char="•"/>
          </a:pPr>
          <a:r>
            <a:rPr lang="en-US" sz="1900" kern="1200"/>
            <a:t>Negative rental history or no rental history </a:t>
          </a:r>
          <a:endParaRPr lang="en-US" sz="1900" kern="1200" dirty="0"/>
        </a:p>
        <a:p>
          <a:pPr marL="342900" lvl="2" indent="-171450" algn="l" defTabSz="844550">
            <a:lnSpc>
              <a:spcPct val="90000"/>
            </a:lnSpc>
            <a:spcBef>
              <a:spcPct val="0"/>
            </a:spcBef>
            <a:spcAft>
              <a:spcPct val="15000"/>
            </a:spcAft>
            <a:buChar char="•"/>
          </a:pPr>
          <a:r>
            <a:rPr lang="en-US" sz="1900" kern="1200"/>
            <a:t>Criminal background</a:t>
          </a:r>
          <a:endParaRPr lang="en-US" sz="1900" kern="1200" dirty="0"/>
        </a:p>
        <a:p>
          <a:pPr marL="171450" lvl="1" indent="-171450" algn="l" defTabSz="844550">
            <a:lnSpc>
              <a:spcPct val="90000"/>
            </a:lnSpc>
            <a:spcBef>
              <a:spcPct val="0"/>
            </a:spcBef>
            <a:spcAft>
              <a:spcPct val="15000"/>
            </a:spcAft>
            <a:buChar char="•"/>
          </a:pPr>
          <a:r>
            <a:rPr lang="en-US" sz="1900" kern="1200"/>
            <a:t>Willing to accept housing vouchers </a:t>
          </a:r>
          <a:endParaRPr lang="en-US" sz="1900" kern="1200" dirty="0"/>
        </a:p>
        <a:p>
          <a:pPr marL="171450" lvl="1" indent="-171450" algn="l" defTabSz="844550">
            <a:lnSpc>
              <a:spcPct val="90000"/>
            </a:lnSpc>
            <a:spcBef>
              <a:spcPct val="0"/>
            </a:spcBef>
            <a:spcAft>
              <a:spcPct val="15000"/>
            </a:spcAft>
            <a:buChar char="•"/>
          </a:pPr>
          <a:r>
            <a:rPr lang="en-US" sz="1900" kern="1200" dirty="0"/>
            <a:t>Willing to make necessary repairs to bring units into compliance with basic housing quality standards</a:t>
          </a:r>
        </a:p>
      </dsp:txBody>
      <dsp:txXfrm>
        <a:off x="5259265" y="585682"/>
        <a:ext cx="4613348" cy="31733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46B186-AE46-46E2-B502-36EC3F0054C9}" type="datetimeFigureOut">
              <a:rPr lang="en-US" smtClean="0"/>
              <a:t>10/9/2024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BD8B5D-3A65-4934-8F0F-A2F3CAE2EBFE}" type="slidenum">
              <a:rPr lang="en-US" smtClean="0"/>
              <a:t>‹#›</a:t>
            </a:fld>
            <a:endParaRPr lang="en-US"/>
          </a:p>
        </p:txBody>
      </p:sp>
    </p:spTree>
    <p:extLst>
      <p:ext uri="{BB962C8B-B14F-4D97-AF65-F5344CB8AC3E}">
        <p14:creationId xmlns:p14="http://schemas.microsoft.com/office/powerpoint/2010/main" val="2877397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pPr/>
              <a:t>3</a:t>
            </a:fld>
            <a:endParaRPr lang="en-US"/>
          </a:p>
        </p:txBody>
      </p:sp>
    </p:spTree>
    <p:extLst>
      <p:ext uri="{BB962C8B-B14F-4D97-AF65-F5344CB8AC3E}">
        <p14:creationId xmlns:p14="http://schemas.microsoft.com/office/powerpoint/2010/main" val="2040061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pPr/>
              <a:t>4</a:t>
            </a:fld>
            <a:endParaRPr lang="en-US"/>
          </a:p>
        </p:txBody>
      </p:sp>
    </p:spTree>
    <p:extLst>
      <p:ext uri="{BB962C8B-B14F-4D97-AF65-F5344CB8AC3E}">
        <p14:creationId xmlns:p14="http://schemas.microsoft.com/office/powerpoint/2010/main" val="3509917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pPr/>
              <a:t>9</a:t>
            </a:fld>
            <a:endParaRPr lang="en-US"/>
          </a:p>
        </p:txBody>
      </p:sp>
    </p:spTree>
    <p:extLst>
      <p:ext uri="{BB962C8B-B14F-4D97-AF65-F5344CB8AC3E}">
        <p14:creationId xmlns:p14="http://schemas.microsoft.com/office/powerpoint/2010/main" val="2607435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pPr/>
              <a:t>10</a:t>
            </a:fld>
            <a:endParaRPr lang="en-US"/>
          </a:p>
        </p:txBody>
      </p:sp>
    </p:spTree>
    <p:extLst>
      <p:ext uri="{BB962C8B-B14F-4D97-AF65-F5344CB8AC3E}">
        <p14:creationId xmlns:p14="http://schemas.microsoft.com/office/powerpoint/2010/main" val="767770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pPr/>
              <a:t>11</a:t>
            </a:fld>
            <a:endParaRPr lang="en-US"/>
          </a:p>
        </p:txBody>
      </p:sp>
    </p:spTree>
    <p:extLst>
      <p:ext uri="{BB962C8B-B14F-4D97-AF65-F5344CB8AC3E}">
        <p14:creationId xmlns:p14="http://schemas.microsoft.com/office/powerpoint/2010/main" val="1955399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496e5348a3_2_282:notes"/>
          <p:cNvSpPr txBox="1">
            <a:spLocks noGrp="1"/>
          </p:cNvSpPr>
          <p:nvPr>
            <p:ph type="body" idx="1"/>
          </p:nvPr>
        </p:nvSpPr>
        <p:spPr>
          <a:xfrm>
            <a:off x="685800" y="4400550"/>
            <a:ext cx="54864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g1496e5348a3_2_2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pPr/>
              <a:t>19</a:t>
            </a:fld>
            <a:endParaRPr lang="en-US"/>
          </a:p>
        </p:txBody>
      </p:sp>
    </p:spTree>
    <p:extLst>
      <p:ext uri="{BB962C8B-B14F-4D97-AF65-F5344CB8AC3E}">
        <p14:creationId xmlns:p14="http://schemas.microsoft.com/office/powerpoint/2010/main" val="2089043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D358-A849-C062-5483-0AA66112D0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5064C2-85A3-CC14-6E27-104E3B8DDE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7C1BF4-93A2-1B95-B4F8-5DD829952CCE}"/>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5" name="Footer Placeholder 4">
            <a:extLst>
              <a:ext uri="{FF2B5EF4-FFF2-40B4-BE49-F238E27FC236}">
                <a16:creationId xmlns:a16="http://schemas.microsoft.com/office/drawing/2014/main" id="{DB80A31A-EB3A-2A2B-CB8D-F603D05865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B4B2A-43C1-2100-C5DC-BFEE5E15B9AD}"/>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341524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0DFD-A22B-4762-E662-B5F48947BA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4615A9-45A2-C8E5-2DDC-17C81CF7E7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C65B31-600D-0F18-DFAA-2D8D416D17A6}"/>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5" name="Footer Placeholder 4">
            <a:extLst>
              <a:ext uri="{FF2B5EF4-FFF2-40B4-BE49-F238E27FC236}">
                <a16:creationId xmlns:a16="http://schemas.microsoft.com/office/drawing/2014/main" id="{3877285E-BDAE-B430-62DC-07D01E538D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0F3A4-9206-5918-1A21-C8F7832E9667}"/>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1371094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0B8E-F4A9-9963-BB61-CCBE58A1DE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E5E26B-F516-70BC-8EE8-C6748847C2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550304-FDE7-3506-D263-C45351AFE06F}"/>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5" name="Footer Placeholder 4">
            <a:extLst>
              <a:ext uri="{FF2B5EF4-FFF2-40B4-BE49-F238E27FC236}">
                <a16:creationId xmlns:a16="http://schemas.microsoft.com/office/drawing/2014/main" id="{E5F286B3-46BE-37B9-0B43-B3D1F69DF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8C3416-6E24-7632-F478-D5FC095BF033}"/>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971224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8C76D-33D6-5B47-8A66-CA5D5F77AC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8A8315-EB6A-37C0-0A37-C96F550F1E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DBE29A-6F72-5DF5-10B9-8545D4E0CD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8EE5C3-45AB-D2C5-85EC-E55A4ABF7454}"/>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6" name="Footer Placeholder 5">
            <a:extLst>
              <a:ext uri="{FF2B5EF4-FFF2-40B4-BE49-F238E27FC236}">
                <a16:creationId xmlns:a16="http://schemas.microsoft.com/office/drawing/2014/main" id="{59F69E01-4682-A29E-EDC9-48B64529D4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65AB2F-A7C8-5822-42FA-C1843F9866C9}"/>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24048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2F39-8184-3C40-4457-B2B8F7E001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BA9738-5998-102D-F285-04A41259B5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68EA5F-ED81-95E2-0E7E-98429EE5FC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8688BE-7864-46F0-3BB7-F03D24FC81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FCDBDB-AF9C-504E-76B6-E9ED73FCEA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9EC0A2-1CDA-2DFC-925B-1D43AEEA9E98}"/>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8" name="Footer Placeholder 7">
            <a:extLst>
              <a:ext uri="{FF2B5EF4-FFF2-40B4-BE49-F238E27FC236}">
                <a16:creationId xmlns:a16="http://schemas.microsoft.com/office/drawing/2014/main" id="{7A15842D-EF47-EFC9-18EC-B99E0A4A47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BB7CDE-5ACB-255C-1CB6-32CA06A42D15}"/>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681556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507F9-4AF6-F6BF-47CA-98B1F9BB03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EF5EC7-A01B-02E2-85F0-270A283BFABB}"/>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4" name="Footer Placeholder 3">
            <a:extLst>
              <a:ext uri="{FF2B5EF4-FFF2-40B4-BE49-F238E27FC236}">
                <a16:creationId xmlns:a16="http://schemas.microsoft.com/office/drawing/2014/main" id="{624B5EFE-B9B3-CD53-8E3C-DA6AB391C4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A7A981-EB96-68D1-225F-A92984AA002F}"/>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2961441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D16013-AFC3-5018-028C-A06160C5FB18}"/>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3" name="Footer Placeholder 2">
            <a:extLst>
              <a:ext uri="{FF2B5EF4-FFF2-40B4-BE49-F238E27FC236}">
                <a16:creationId xmlns:a16="http://schemas.microsoft.com/office/drawing/2014/main" id="{73486548-20B7-4DFC-562E-E66C4615BE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F0039A-2FDC-6C7B-0E35-6E86E51C1EFF}"/>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733195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93F80-7583-6D43-C34E-1170F10E13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428B2C-45D0-F2E8-D323-0C5E334EC8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D744AB-9BD3-9C76-5D05-9BC671CF8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6BB734-13BE-0865-940F-FB8720985965}"/>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6" name="Footer Placeholder 5">
            <a:extLst>
              <a:ext uri="{FF2B5EF4-FFF2-40B4-BE49-F238E27FC236}">
                <a16:creationId xmlns:a16="http://schemas.microsoft.com/office/drawing/2014/main" id="{E2BE515A-A0AA-09B8-A16F-67223BDE88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404BEC-1BE0-D0EF-AC85-18156D4847FB}"/>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1676582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BEB8-DC8E-BEB4-DD9C-D52FD9831C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610E5F-E31C-85B3-E7B9-17D1DC42E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C0A062-9277-EBBF-97C7-2BEE98D47B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9F236C-6033-76AF-69F8-4955964538A8}"/>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6" name="Footer Placeholder 5">
            <a:extLst>
              <a:ext uri="{FF2B5EF4-FFF2-40B4-BE49-F238E27FC236}">
                <a16:creationId xmlns:a16="http://schemas.microsoft.com/office/drawing/2014/main" id="{8EE574DD-D7B1-F61F-0CE0-411EDB07D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32C53-B243-F079-572D-3FBB6F574F9A}"/>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222563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F485-7EE0-AB41-CD0D-00F688A57F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D79AA2-8577-1306-291E-5660A641B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333A3-2A5D-78EB-45BE-6176AE898D16}"/>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5" name="Footer Placeholder 4">
            <a:extLst>
              <a:ext uri="{FF2B5EF4-FFF2-40B4-BE49-F238E27FC236}">
                <a16:creationId xmlns:a16="http://schemas.microsoft.com/office/drawing/2014/main" id="{8B8EAB93-070C-2DEF-290D-C98AA5619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2D00F8-4ED2-7E1A-2313-8DF3145315B3}"/>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2524896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3BADE7-276B-3435-4D2C-00334CDD6B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49B997-B005-18D9-8BE6-FED79B2F85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3B6DFA-540C-A42E-8F9E-C7525FE95CB6}"/>
              </a:ext>
            </a:extLst>
          </p:cNvPr>
          <p:cNvSpPr>
            <a:spLocks noGrp="1"/>
          </p:cNvSpPr>
          <p:nvPr>
            <p:ph type="dt" sz="half" idx="10"/>
          </p:nvPr>
        </p:nvSpPr>
        <p:spPr/>
        <p:txBody>
          <a:bodyPr/>
          <a:lstStyle/>
          <a:p>
            <a:fld id="{3C34BF9F-F16E-40D2-B12E-554289FE8B75}" type="datetimeFigureOut">
              <a:rPr lang="en-US" smtClean="0"/>
              <a:t>10/9/2024</a:t>
            </a:fld>
            <a:endParaRPr lang="en-US"/>
          </a:p>
        </p:txBody>
      </p:sp>
      <p:sp>
        <p:nvSpPr>
          <p:cNvPr id="5" name="Footer Placeholder 4">
            <a:extLst>
              <a:ext uri="{FF2B5EF4-FFF2-40B4-BE49-F238E27FC236}">
                <a16:creationId xmlns:a16="http://schemas.microsoft.com/office/drawing/2014/main" id="{ED90DCC9-7919-13D8-80A8-7DA298A8D5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2F06F-FE39-C479-32B9-51C443595EE0}"/>
              </a:ext>
            </a:extLst>
          </p:cNvPr>
          <p:cNvSpPr>
            <a:spLocks noGrp="1"/>
          </p:cNvSpPr>
          <p:nvPr>
            <p:ph type="sldNum" sz="quarter" idx="12"/>
          </p:nvPr>
        </p:nvSpPr>
        <p:spPr/>
        <p:txBody>
          <a:bodyPr/>
          <a:lstStyle/>
          <a:p>
            <a:fld id="{A2B2C120-D183-462C-BBC5-8C932D957D09}" type="slidenum">
              <a:rPr lang="en-US" smtClean="0"/>
              <a:t>‹#›</a:t>
            </a:fld>
            <a:endParaRPr lang="en-US"/>
          </a:p>
        </p:txBody>
      </p:sp>
    </p:spTree>
    <p:extLst>
      <p:ext uri="{BB962C8B-B14F-4D97-AF65-F5344CB8AC3E}">
        <p14:creationId xmlns:p14="http://schemas.microsoft.com/office/powerpoint/2010/main" val="4039976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081995-8192-FB67-3343-E486640052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4AA3E7-D2A1-7AEE-8555-DE8A4CE649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35101-8A1C-B22D-FE4D-867C9D0DAA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34BF9F-F16E-40D2-B12E-554289FE8B75}" type="datetimeFigureOut">
              <a:rPr lang="en-US" smtClean="0"/>
              <a:t>10/9/2024</a:t>
            </a:fld>
            <a:endParaRPr lang="en-US"/>
          </a:p>
        </p:txBody>
      </p:sp>
      <p:sp>
        <p:nvSpPr>
          <p:cNvPr id="5" name="Footer Placeholder 4">
            <a:extLst>
              <a:ext uri="{FF2B5EF4-FFF2-40B4-BE49-F238E27FC236}">
                <a16:creationId xmlns:a16="http://schemas.microsoft.com/office/drawing/2014/main" id="{AE010889-D9AD-651B-6537-4596F865CA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9F637F4-4AE8-49BB-7604-D8534E22A2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B2C120-D183-462C-BBC5-8C932D957D09}" type="slidenum">
              <a:rPr lang="en-US" smtClean="0"/>
              <a:t>‹#›</a:t>
            </a:fld>
            <a:endParaRPr lang="en-US"/>
          </a:p>
        </p:txBody>
      </p:sp>
    </p:spTree>
    <p:extLst>
      <p:ext uri="{BB962C8B-B14F-4D97-AF65-F5344CB8AC3E}">
        <p14:creationId xmlns:p14="http://schemas.microsoft.com/office/powerpoint/2010/main" val="1275718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iles.hudexchange.info/resources/documents/HomelessDefinition_RecordkeepingRequirementsandCriteria.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mailto:ryan.graham@wibos.or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ryan.graham@wibos.or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http://www.wibosco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5" y="609599"/>
            <a:ext cx="3364378" cy="5606143"/>
          </a:xfrm>
        </p:spPr>
        <p:txBody>
          <a:bodyPr>
            <a:normAutofit/>
          </a:bodyPr>
          <a:lstStyle/>
          <a:p>
            <a:r>
              <a:rPr lang="en-US" sz="4800" b="1" u="sng" dirty="0"/>
              <a:t>CoC Structure &amp; Purpose</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0557286" y="185058"/>
            <a:ext cx="1240790" cy="914400"/>
          </a:xfrm>
          <a:prstGeom prst="rect">
            <a:avLst/>
          </a:prstGeom>
        </p:spPr>
      </p:pic>
      <p:graphicFrame>
        <p:nvGraphicFramePr>
          <p:cNvPr id="14" name="Content Placeholder 2">
            <a:extLst>
              <a:ext uri="{FF2B5EF4-FFF2-40B4-BE49-F238E27FC236}">
                <a16:creationId xmlns:a16="http://schemas.microsoft.com/office/drawing/2014/main" id="{E0883276-456F-4844-9759-C05CD0720F66}"/>
              </a:ext>
            </a:extLst>
          </p:cNvPr>
          <p:cNvGraphicFramePr>
            <a:graphicFrameLocks noGrp="1"/>
          </p:cNvGraphicFramePr>
          <p:nvPr>
            <p:ph idx="1"/>
          </p:nvPr>
        </p:nvGraphicFramePr>
        <p:xfrm>
          <a:off x="4545013" y="1019175"/>
          <a:ext cx="6451943" cy="51965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641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pic>
        <p:nvPicPr>
          <p:cNvPr id="10" name="Picture 9">
            <a:extLst>
              <a:ext uri="{FF2B5EF4-FFF2-40B4-BE49-F238E27FC236}">
                <a16:creationId xmlns:a16="http://schemas.microsoft.com/office/drawing/2014/main" id="{9E344DFC-53F7-44C9-9D93-341D498E0E77}"/>
              </a:ext>
            </a:extLst>
          </p:cNvPr>
          <p:cNvPicPr>
            <a:picLocks noChangeAspect="1"/>
          </p:cNvPicPr>
          <p:nvPr/>
        </p:nvPicPr>
        <p:blipFill>
          <a:blip r:embed="rId3"/>
          <a:stretch>
            <a:fillRect/>
          </a:stretch>
        </p:blipFill>
        <p:spPr>
          <a:xfrm>
            <a:off x="476220" y="137160"/>
            <a:ext cx="7982286" cy="6583680"/>
          </a:xfrm>
          <a:prstGeom prst="rect">
            <a:avLst/>
          </a:prstGeom>
        </p:spPr>
      </p:pic>
    </p:spTree>
    <p:extLst>
      <p:ext uri="{BB962C8B-B14F-4D97-AF65-F5344CB8AC3E}">
        <p14:creationId xmlns:p14="http://schemas.microsoft.com/office/powerpoint/2010/main" val="100114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949" y="524341"/>
            <a:ext cx="8788893" cy="801950"/>
          </a:xfrm>
        </p:spPr>
        <p:txBody>
          <a:bodyPr/>
          <a:lstStyle/>
          <a:p>
            <a:r>
              <a:rPr lang="en-US" b="1" u="sng" dirty="0"/>
              <a:t>Common terms:</a:t>
            </a:r>
          </a:p>
        </p:txBody>
      </p:sp>
      <p:sp>
        <p:nvSpPr>
          <p:cNvPr id="3" name="Content Placeholder 2"/>
          <p:cNvSpPr>
            <a:spLocks noGrp="1"/>
          </p:cNvSpPr>
          <p:nvPr>
            <p:ph idx="1"/>
          </p:nvPr>
        </p:nvSpPr>
        <p:spPr>
          <a:xfrm>
            <a:off x="656949" y="1660124"/>
            <a:ext cx="10826060" cy="4705165"/>
          </a:xfrm>
        </p:spPr>
        <p:txBody>
          <a:bodyPr>
            <a:normAutofit fontScale="92500" lnSpcReduction="20000"/>
          </a:bodyPr>
          <a:lstStyle/>
          <a:p>
            <a:pPr marL="274320" lvl="1" indent="0">
              <a:buNone/>
            </a:pPr>
            <a:r>
              <a:rPr lang="en-US" dirty="0"/>
              <a:t>HUD Definition of homelessness: </a:t>
            </a:r>
            <a:r>
              <a:rPr lang="en-US" dirty="0">
                <a:hlinkClick r:id="rId3"/>
              </a:rPr>
              <a:t>At a </a:t>
            </a:r>
            <a:r>
              <a:rPr lang="en-US" dirty="0" err="1">
                <a:hlinkClick r:id="rId3"/>
              </a:rPr>
              <a:t>Glance_Criteria</a:t>
            </a:r>
            <a:r>
              <a:rPr lang="en-US" dirty="0">
                <a:hlinkClick r:id="rId3"/>
              </a:rPr>
              <a:t> and Recordkeeping Requirements for Definition of Homeless (hudexchange.info)</a:t>
            </a:r>
            <a:endParaRPr lang="en-US" dirty="0"/>
          </a:p>
          <a:p>
            <a:pPr marL="274320" lvl="1" indent="0">
              <a:buNone/>
            </a:pPr>
            <a:endParaRPr lang="en-US" dirty="0"/>
          </a:p>
          <a:p>
            <a:pPr marL="45720" indent="0" algn="l">
              <a:buNone/>
            </a:pPr>
            <a:r>
              <a:rPr lang="en-US" b="1" i="0" dirty="0">
                <a:solidFill>
                  <a:srgbClr val="292F33"/>
                </a:solidFill>
                <a:effectLst/>
                <a:latin typeface="Source Sans Pro" panose="020B0503030403020204" pitchFamily="34" charset="0"/>
              </a:rPr>
              <a:t>   </a:t>
            </a:r>
            <a:r>
              <a:rPr lang="en-US" i="0" dirty="0">
                <a:effectLst/>
                <a:latin typeface="Source Sans Pro" panose="020B0503030403020204" pitchFamily="34" charset="0"/>
              </a:rPr>
              <a:t>Definition of Homelessness under the McKinney-Vento Homeless Assistance Act</a:t>
            </a:r>
            <a:br>
              <a:rPr lang="en-US" b="1" i="0" dirty="0">
                <a:solidFill>
                  <a:srgbClr val="292F33"/>
                </a:solidFill>
                <a:effectLst/>
                <a:latin typeface="Source Sans Pro" panose="020B0503030403020204" pitchFamily="34" charset="0"/>
              </a:rPr>
            </a:br>
            <a:r>
              <a:rPr lang="en-US" b="1" i="0" dirty="0">
                <a:solidFill>
                  <a:srgbClr val="292F33"/>
                </a:solidFill>
                <a:effectLst/>
                <a:latin typeface="Source Sans Pro" panose="020B0503030403020204" pitchFamily="34" charset="0"/>
              </a:rPr>
              <a:t> </a:t>
            </a:r>
          </a:p>
          <a:p>
            <a:pPr marL="274320" lvl="1" indent="0">
              <a:buNone/>
            </a:pPr>
            <a:r>
              <a:rPr lang="en-US" sz="1700" b="0" i="0" dirty="0">
                <a:solidFill>
                  <a:srgbClr val="292F33"/>
                </a:solidFill>
                <a:effectLst/>
                <a:latin typeface="Source Sans Pro" panose="020B0503030403020204" pitchFamily="34" charset="0"/>
              </a:rPr>
              <a:t>The McKinney-Vento Homeless Assistance Act defines homeless children and youths as those who lack a fixed, regular, and adequate nighttime residence. The law provides several examples of situations that meet the definition. This includes children and youths:</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sharing housing due to a loss of housing, economic hardship, or a similar reason;</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living in hotels, motels, trailer parks, or camping grounds due to a lack of alternative adequate housing;</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living in emergency or transitional shelters;</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abandoned in hospitals;</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living in a public or private place not designated for, or normally used as, a regular sleeping accommodation for human beings;</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living in cars, parks, public spaces, abandoned buildings, substandard housing, bus or train stations, or similar places; and/or</a:t>
            </a:r>
          </a:p>
          <a:p>
            <a:pPr lvl="1">
              <a:buFont typeface="Arial" panose="020B0604020202020204" pitchFamily="34" charset="0"/>
              <a:buChar char="•"/>
            </a:pPr>
            <a:r>
              <a:rPr lang="en-US" sz="1700" b="0" i="0" dirty="0">
                <a:solidFill>
                  <a:srgbClr val="292F33"/>
                </a:solidFill>
                <a:effectLst/>
                <a:latin typeface="Source Sans Pro" panose="020B0503030403020204" pitchFamily="34" charset="0"/>
              </a:rPr>
              <a:t>living in one of the above circumstances and who are migratory.</a:t>
            </a:r>
          </a:p>
          <a:p>
            <a:pPr marL="45720" indent="0" algn="l">
              <a:buNone/>
            </a:pPr>
            <a:endParaRPr lang="en-US" dirty="0"/>
          </a:p>
          <a:p>
            <a:pPr marL="274320" lvl="1" indent="0">
              <a:buNone/>
            </a:pPr>
            <a:endParaRPr lang="en-US" dirty="0"/>
          </a:p>
        </p:txBody>
      </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spTree>
    <p:extLst>
      <p:ext uri="{BB962C8B-B14F-4D97-AF65-F5344CB8AC3E}">
        <p14:creationId xmlns:p14="http://schemas.microsoft.com/office/powerpoint/2010/main" val="344186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b="1" u="sng"/>
              <a:t>Common terms:</a:t>
            </a:r>
            <a:endParaRPr lang="en-US" b="1" u="sng" dirty="0"/>
          </a:p>
        </p:txBody>
      </p:sp>
      <p:sp>
        <p:nvSpPr>
          <p:cNvPr id="9" name="Arc 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marL="274320" lvl="1" indent="0">
              <a:buNone/>
            </a:pPr>
            <a:endParaRPr lang="en-US" sz="1900"/>
          </a:p>
          <a:p>
            <a:pPr marL="274320" lvl="1" indent="0">
              <a:buNone/>
            </a:pPr>
            <a:r>
              <a:rPr lang="en-US" sz="1900"/>
              <a:t>What do we mean by “ending homelessness”?</a:t>
            </a:r>
          </a:p>
          <a:p>
            <a:pPr marL="274320" lvl="1" indent="0">
              <a:buNone/>
            </a:pPr>
            <a:r>
              <a:rPr lang="en-US" sz="1900"/>
              <a:t>	</a:t>
            </a:r>
            <a:r>
              <a:rPr lang="en-US" sz="1900" b="0" i="0">
                <a:effectLst/>
                <a:latin typeface="Google Sans"/>
              </a:rPr>
              <a:t>An end to homelessness means that every community will have a comprehensive response in 	place that ensures homelessness is prevented whenever possible, or if it can't be prevented, it 	is a rare, brief, and one-time experience</a:t>
            </a:r>
            <a:endParaRPr lang="en-US" sz="1900"/>
          </a:p>
          <a:p>
            <a:pPr marL="274320" lvl="1" indent="0">
              <a:buNone/>
            </a:pPr>
            <a:endParaRPr lang="en-US" sz="1900"/>
          </a:p>
          <a:p>
            <a:pPr marL="274320" lvl="1" indent="0">
              <a:buNone/>
            </a:pPr>
            <a:r>
              <a:rPr lang="en-US" sz="1900"/>
              <a:t>HUD allowable sub populations:</a:t>
            </a:r>
          </a:p>
          <a:p>
            <a:pPr marL="274320" lvl="1" indent="0">
              <a:buNone/>
            </a:pPr>
            <a:r>
              <a:rPr lang="en-US" sz="1900"/>
              <a:t>	1. Adults accompanied by children</a:t>
            </a:r>
          </a:p>
          <a:p>
            <a:pPr marL="274320" lvl="1" indent="0">
              <a:buNone/>
            </a:pPr>
            <a:r>
              <a:rPr lang="en-US" sz="1900"/>
              <a:t>	2. Adults without children</a:t>
            </a:r>
          </a:p>
          <a:p>
            <a:pPr marL="274320" lvl="1" indent="0">
              <a:buNone/>
            </a:pPr>
            <a:r>
              <a:rPr lang="en-US" sz="1900"/>
              <a:t>	3. Unaccompanied youth (age 24 and under)</a:t>
            </a:r>
          </a:p>
          <a:p>
            <a:pPr marL="274320" lvl="1" indent="0">
              <a:buNone/>
            </a:pPr>
            <a:r>
              <a:rPr lang="en-US" sz="1900"/>
              <a:t>	4. Households fleeing, or attempting to flee, domestic violence, dating violence, sexual 	    	assault, stalking, or other dangerous or life-threatening conditions (including human trafficking)</a:t>
            </a:r>
          </a:p>
          <a:p>
            <a:pPr marL="274320" lvl="1" indent="0">
              <a:buNone/>
            </a:pPr>
            <a:r>
              <a:rPr lang="en-US" sz="1900"/>
              <a:t>	5. Veterans</a:t>
            </a:r>
          </a:p>
          <a:p>
            <a:pPr marL="274320" lvl="1" indent="0">
              <a:buNone/>
            </a:pPr>
            <a:endParaRPr lang="en-US" sz="1900"/>
          </a:p>
          <a:p>
            <a:pPr marL="274320" lvl="1" indent="0">
              <a:buNone/>
            </a:pPr>
            <a:endParaRPr lang="en-US" sz="1900"/>
          </a:p>
        </p:txBody>
      </p:sp>
      <p:pic>
        <p:nvPicPr>
          <p:cNvPr id="5" name="Picture 4" descr="A logo with text overlay&#10;&#10;Description automatically generated"/>
          <p:cNvPicPr/>
          <p:nvPr/>
        </p:nvPicPr>
        <p:blipFill>
          <a:blip r:embed="rId3"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spTree>
    <p:extLst>
      <p:ext uri="{BB962C8B-B14F-4D97-AF65-F5344CB8AC3E}">
        <p14:creationId xmlns:p14="http://schemas.microsoft.com/office/powerpoint/2010/main" val="204701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09898"/>
            <a:ext cx="9942716" cy="1554480"/>
          </a:xfrm>
        </p:spPr>
        <p:txBody>
          <a:bodyPr anchor="ctr">
            <a:normAutofit/>
          </a:bodyPr>
          <a:lstStyle/>
          <a:p>
            <a:r>
              <a:rPr lang="en-US" sz="4800"/>
              <a:t>What is Housing First?</a:t>
            </a:r>
          </a:p>
        </p:txBody>
      </p:sp>
      <p:sp>
        <p:nvSpPr>
          <p:cNvPr id="3" name="Content Placeholder 2"/>
          <p:cNvSpPr>
            <a:spLocks noGrp="1"/>
          </p:cNvSpPr>
          <p:nvPr>
            <p:ph idx="1"/>
          </p:nvPr>
        </p:nvSpPr>
        <p:spPr>
          <a:xfrm>
            <a:off x="1045028" y="3017522"/>
            <a:ext cx="9941319" cy="3124658"/>
          </a:xfrm>
        </p:spPr>
        <p:txBody>
          <a:bodyPr anchor="ctr">
            <a:normAutofit/>
          </a:bodyPr>
          <a:lstStyle/>
          <a:p>
            <a:r>
              <a:rPr lang="en-US" sz="2400"/>
              <a:t>Housing First is an approach to quickly and successfully connect individuals and families experiencing homelessness to permanent housing without preconditions and barriers to entry, such as sobriety, treatment or service participation requirements. Supportive services are offered to maximize housing stability and prevent returns to homelessness as opposed to addressing predetermined treatment goals prior to permanent housing entry</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02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09898"/>
            <a:ext cx="9942716" cy="1554480"/>
          </a:xfrm>
        </p:spPr>
        <p:txBody>
          <a:bodyPr anchor="ctr">
            <a:normAutofit/>
          </a:bodyPr>
          <a:lstStyle/>
          <a:p>
            <a:r>
              <a:rPr lang="en-US" sz="4800"/>
              <a:t>What do you already know?	</a:t>
            </a:r>
          </a:p>
        </p:txBody>
      </p:sp>
      <p:sp>
        <p:nvSpPr>
          <p:cNvPr id="3" name="Content Placeholder 2"/>
          <p:cNvSpPr>
            <a:spLocks noGrp="1"/>
          </p:cNvSpPr>
          <p:nvPr>
            <p:ph idx="1"/>
          </p:nvPr>
        </p:nvSpPr>
        <p:spPr>
          <a:xfrm>
            <a:off x="1045028" y="3017522"/>
            <a:ext cx="9941319" cy="3124658"/>
          </a:xfrm>
        </p:spPr>
        <p:txBody>
          <a:bodyPr anchor="ctr">
            <a:normAutofit/>
          </a:bodyPr>
          <a:lstStyle/>
          <a:p>
            <a:r>
              <a:rPr lang="en-US" sz="2000"/>
              <a:t>Other than the statements just read, what more do you know about Housing First?</a:t>
            </a:r>
          </a:p>
          <a:p>
            <a:r>
              <a:rPr lang="en-US" sz="2000"/>
              <a:t>Housing First has been shown to: </a:t>
            </a:r>
          </a:p>
          <a:p>
            <a:pPr lvl="1"/>
            <a:r>
              <a:rPr lang="en-US" sz="2000"/>
              <a:t>increase </a:t>
            </a:r>
            <a:r>
              <a:rPr lang="en-US" sz="2000" b="1"/>
              <a:t>housing stability</a:t>
            </a:r>
            <a:r>
              <a:rPr lang="en-US" sz="2000"/>
              <a:t>; </a:t>
            </a:r>
          </a:p>
          <a:p>
            <a:pPr lvl="1"/>
            <a:r>
              <a:rPr lang="en-US" sz="2000"/>
              <a:t>improve </a:t>
            </a:r>
            <a:r>
              <a:rPr lang="en-US" sz="2000" b="1"/>
              <a:t>quality of life</a:t>
            </a:r>
            <a:r>
              <a:rPr lang="en-US" sz="2000"/>
              <a:t>, and improve </a:t>
            </a:r>
            <a:r>
              <a:rPr lang="en-US" sz="2000" b="1"/>
              <a:t>health </a:t>
            </a:r>
            <a:r>
              <a:rPr lang="en-US" sz="2000"/>
              <a:t>and </a:t>
            </a:r>
            <a:r>
              <a:rPr lang="en-US" sz="2000" b="1"/>
              <a:t>addiction</a:t>
            </a:r>
            <a:r>
              <a:rPr lang="en-US" sz="2000"/>
              <a:t> outcomes; </a:t>
            </a:r>
          </a:p>
          <a:p>
            <a:pPr lvl="1"/>
            <a:r>
              <a:rPr lang="en-US" sz="2000"/>
              <a:t>reduce involvement with </a:t>
            </a:r>
            <a:r>
              <a:rPr lang="en-US" sz="2000" b="1"/>
              <a:t>police and the justice system</a:t>
            </a:r>
            <a:r>
              <a:rPr lang="en-US" sz="2000"/>
              <a:t>; </a:t>
            </a:r>
          </a:p>
          <a:p>
            <a:pPr lvl="1"/>
            <a:r>
              <a:rPr lang="en-US" sz="2000"/>
              <a:t>reduce </a:t>
            </a:r>
            <a:r>
              <a:rPr lang="en-US" sz="2000" b="1"/>
              <a:t>costs</a:t>
            </a:r>
            <a:r>
              <a:rPr lang="en-US" sz="2000"/>
              <a:t> associated with justice system and health expenditures; and </a:t>
            </a:r>
          </a:p>
          <a:p>
            <a:pPr lvl="1"/>
            <a:r>
              <a:rPr lang="en-US" sz="2000"/>
              <a:t>reduce </a:t>
            </a:r>
            <a:r>
              <a:rPr lang="en-US" sz="2000" b="1"/>
              <a:t>hospitalization</a:t>
            </a:r>
            <a:r>
              <a:rPr lang="en-US" sz="2000"/>
              <a:t> and </a:t>
            </a:r>
            <a:r>
              <a:rPr lang="en-US" sz="2000" b="1"/>
              <a:t>emergency visits</a:t>
            </a:r>
            <a:r>
              <a:rPr lang="en-US" sz="2000"/>
              <a:t>.</a:t>
            </a:r>
          </a:p>
          <a:p>
            <a:r>
              <a:rPr lang="en-US" sz="2000" b="1"/>
              <a:t>Housing First is a program model, a systems approach, as well as a philosophy.</a:t>
            </a:r>
          </a:p>
          <a:p>
            <a:pPr marL="0" indent="0">
              <a:buNone/>
            </a:pPr>
            <a:endParaRPr lang="en-US" sz="20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6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9E3579EB-804F-0DDA-795B-FF90584942CC}"/>
              </a:ext>
            </a:extLst>
          </p:cNvPr>
          <p:cNvSpPr>
            <a:spLocks noGrp="1"/>
          </p:cNvSpPr>
          <p:nvPr>
            <p:ph type="title"/>
          </p:nvPr>
        </p:nvSpPr>
        <p:spPr>
          <a:xfrm>
            <a:off x="838200" y="365125"/>
            <a:ext cx="5393361" cy="1325563"/>
          </a:xfrm>
        </p:spPr>
        <p:txBody>
          <a:bodyPr>
            <a:normAutofit/>
          </a:bodyPr>
          <a:lstStyle/>
          <a:p>
            <a:r>
              <a:rPr lang="en-US" sz="2800" b="1">
                <a:effectLst/>
                <a:latin typeface="Calibri" panose="020F0502020204030204" pitchFamily="34" charset="0"/>
                <a:ea typeface="Times New Roman" panose="02020603050405020304" pitchFamily="18" charset="0"/>
              </a:rPr>
              <a:t>HOMELESS CRISIS RESPONSE SYSTEM</a:t>
            </a:r>
            <a:br>
              <a:rPr lang="en-US" sz="2800">
                <a:effectLst/>
                <a:latin typeface="Times New Roman" panose="02020603050405020304" pitchFamily="18" charset="0"/>
                <a:ea typeface="Times New Roman" panose="02020603050405020304" pitchFamily="18" charset="0"/>
              </a:rPr>
            </a:br>
            <a:endParaRPr lang="en-US" sz="2800"/>
          </a:p>
        </p:txBody>
      </p:sp>
      <p:sp>
        <p:nvSpPr>
          <p:cNvPr id="11" name="Freeform: Shape 1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989ECF0-5B9C-94B1-35EF-67E2E4A0A190}"/>
              </a:ext>
            </a:extLst>
          </p:cNvPr>
          <p:cNvSpPr>
            <a:spLocks noGrp="1"/>
          </p:cNvSpPr>
          <p:nvPr>
            <p:ph idx="1"/>
          </p:nvPr>
        </p:nvSpPr>
        <p:spPr>
          <a:xfrm>
            <a:off x="838200" y="1825625"/>
            <a:ext cx="5393361" cy="4351338"/>
          </a:xfrm>
        </p:spPr>
        <p:txBody>
          <a:bodyPr>
            <a:normAutofit/>
          </a:bodyPr>
          <a:lstStyle/>
          <a:p>
            <a:pPr marL="0" marR="0" indent="0">
              <a:spcBef>
                <a:spcPts val="0"/>
              </a:spcBef>
              <a:spcAft>
                <a:spcPts val="0"/>
              </a:spcAft>
              <a:buNone/>
            </a:pPr>
            <a:r>
              <a:rPr lang="en-US" sz="1500" b="1">
                <a:effectLst/>
                <a:latin typeface="Calibri" panose="020F0502020204030204" pitchFamily="34" charset="0"/>
                <a:ea typeface="Times New Roman" panose="02020603050405020304" pitchFamily="18" charset="0"/>
              </a:rPr>
              <a:t>What is a system?</a:t>
            </a:r>
            <a:endParaRPr lang="en-US" sz="1500">
              <a:effectLst/>
              <a:latin typeface="Times New Roman" panose="02020603050405020304" pitchFamily="18" charset="0"/>
              <a:ea typeface="Times New Roman" panose="02020603050405020304" pitchFamily="18" charset="0"/>
            </a:endParaRPr>
          </a:p>
          <a:p>
            <a:pPr marL="285750" indent="-285750">
              <a:spcBef>
                <a:spcPts val="0"/>
              </a:spcBef>
              <a:tabLst>
                <a:tab pos="457200" algn="l"/>
              </a:tabLst>
            </a:pPr>
            <a:r>
              <a:rPr lang="en-US" sz="1500">
                <a:effectLst/>
                <a:latin typeface="Calibri" panose="020F0502020204030204" pitchFamily="34" charset="0"/>
                <a:ea typeface="Times New Roman" panose="02020603050405020304" pitchFamily="18" charset="0"/>
                <a:cs typeface="Times New Roman" panose="02020603050405020304" pitchFamily="18" charset="0"/>
              </a:rPr>
              <a:t>Many parts</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spcBef>
                <a:spcPts val="0"/>
              </a:spcBef>
              <a:tabLst>
                <a:tab pos="457200" algn="l"/>
              </a:tabLst>
            </a:pPr>
            <a:r>
              <a:rPr lang="en-US" sz="1500">
                <a:effectLst/>
                <a:latin typeface="Calibri" panose="020F0502020204030204" pitchFamily="34" charset="0"/>
                <a:ea typeface="Times New Roman" panose="02020603050405020304" pitchFamily="18" charset="0"/>
                <a:cs typeface="Times New Roman" panose="02020603050405020304" pitchFamily="18" charset="0"/>
              </a:rPr>
              <a:t>Doing different things</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spcBef>
                <a:spcPts val="0"/>
              </a:spcBef>
              <a:tabLst>
                <a:tab pos="457200" algn="l"/>
              </a:tabLst>
            </a:pPr>
            <a:r>
              <a:rPr lang="en-US" sz="1500">
                <a:effectLst/>
                <a:latin typeface="Calibri" panose="020F0502020204030204" pitchFamily="34" charset="0"/>
                <a:ea typeface="Times New Roman" panose="02020603050405020304" pitchFamily="18" charset="0"/>
                <a:cs typeface="Times New Roman" panose="02020603050405020304" pitchFamily="18" charset="0"/>
              </a:rPr>
              <a:t>Working together</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spcBef>
                <a:spcPts val="0"/>
              </a:spcBef>
              <a:tabLst>
                <a:tab pos="457200" algn="l"/>
              </a:tabLst>
            </a:pPr>
            <a:r>
              <a:rPr lang="en-US" sz="1500">
                <a:effectLst/>
                <a:latin typeface="Calibri" panose="020F0502020204030204" pitchFamily="34" charset="0"/>
                <a:ea typeface="Times New Roman" panose="02020603050405020304" pitchFamily="18" charset="0"/>
                <a:cs typeface="Times New Roman" panose="02020603050405020304" pitchFamily="18" charset="0"/>
              </a:rPr>
              <a:t>Toward a common goal </a:t>
            </a:r>
          </a:p>
          <a:p>
            <a:pPr marL="342900" marR="0" lvl="0" indent="-342900">
              <a:spcBef>
                <a:spcPts val="0"/>
              </a:spcBef>
              <a:spcAft>
                <a:spcPts val="0"/>
              </a:spcAft>
              <a:buFont typeface="Arial" panose="020B0604020202020204" pitchFamily="34" charset="0"/>
              <a:buChar char="•"/>
              <a:tabLst>
                <a:tab pos="457200" algn="l"/>
              </a:tabLst>
            </a:pPr>
            <a:endParaRPr lang="en-US" sz="1500">
              <a:latin typeface="Calibri" panose="020F0502020204030204" pitchFamily="34"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500" b="1">
                <a:effectLst/>
                <a:latin typeface="Calibri" panose="020F0502020204030204" pitchFamily="34" charset="0"/>
                <a:ea typeface="Calibri" panose="020F0502020204030204" pitchFamily="34" charset="0"/>
                <a:cs typeface="Calibri" panose="020F0502020204030204" pitchFamily="34" charset="0"/>
              </a:rPr>
              <a:t>Parts of the Homeless Crisis Response System</a:t>
            </a:r>
            <a:endParaRPr lang="en-US" sz="1500">
              <a:effectLst/>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spcAft>
                <a:spcPts val="0"/>
              </a:spcAft>
              <a:buNone/>
            </a:pPr>
            <a:r>
              <a:rPr lang="en-US" sz="1500">
                <a:effectLst/>
                <a:latin typeface="Calibri" panose="020F0502020204030204" pitchFamily="34" charset="0"/>
                <a:ea typeface="Times New Roman" panose="02020603050405020304" pitchFamily="18" charset="0"/>
              </a:rPr>
              <a:t>There are 8 key components of the system.  How much of each (including staff and money) depends on the needs within the community.</a:t>
            </a:r>
            <a:endParaRPr lang="en-US" sz="1500">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500">
              <a:effectLst/>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Prevention</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Outreach </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Intake &amp; Assessment</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Diversion</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Emergency Services</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Supportive Services</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Transitional Housing</a:t>
            </a:r>
            <a:endParaRPr lang="en-US" sz="1500">
              <a:latin typeface="Times New Roman" panose="02020603050405020304" pitchFamily="18" charset="0"/>
              <a:ea typeface="Times New Roman" panose="02020603050405020304" pitchFamily="18" charset="0"/>
            </a:endParaRPr>
          </a:p>
          <a:p>
            <a:pPr marL="285750" indent="-285750">
              <a:spcBef>
                <a:spcPts val="0"/>
              </a:spcBef>
            </a:pPr>
            <a:r>
              <a:rPr lang="en-US" sz="1500">
                <a:effectLst/>
                <a:latin typeface="Calibri" panose="020F0502020204030204" pitchFamily="34" charset="0"/>
                <a:ea typeface="Times New Roman" panose="02020603050405020304" pitchFamily="18" charset="0"/>
              </a:rPr>
              <a:t>Permanent Housing (Rapid Re-housing and Permanent Supportive Housing)</a:t>
            </a:r>
            <a:endParaRPr lang="en-US" sz="1500">
              <a:effectLst/>
              <a:latin typeface="Times New Roman" panose="02020603050405020304" pitchFamily="18" charset="0"/>
              <a:ea typeface="Times New Roman" panose="02020603050405020304" pitchFamily="18" charset="0"/>
            </a:endParaRPr>
          </a:p>
          <a:p>
            <a:pPr marL="0" marR="0" lvl="0" indent="0">
              <a:spcBef>
                <a:spcPts val="0"/>
              </a:spcBef>
              <a:spcAft>
                <a:spcPts val="0"/>
              </a:spcAft>
              <a:buNone/>
              <a:tabLst>
                <a:tab pos="457200" algn="l"/>
              </a:tabLst>
            </a:pP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500"/>
          </a:p>
        </p:txBody>
      </p:sp>
      <p:sp>
        <p:nvSpPr>
          <p:cNvPr id="13" name="Oval 1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with text overlay&#10;&#10;Description automatically generated">
            <a:extLst>
              <a:ext uri="{FF2B5EF4-FFF2-40B4-BE49-F238E27FC236}">
                <a16:creationId xmlns:a16="http://schemas.microsoft.com/office/drawing/2014/main" id="{E0C707CB-A23A-FD8D-3394-CF9AD0C8813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887184" y="1715989"/>
            <a:ext cx="3781051" cy="2782043"/>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5" name="Freeform: Shape 1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7" name="Straight Connector 1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559522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Text&#10;&#10;Description automatically generated">
            <a:extLst>
              <a:ext uri="{FF2B5EF4-FFF2-40B4-BE49-F238E27FC236}">
                <a16:creationId xmlns:a16="http://schemas.microsoft.com/office/drawing/2014/main" id="{4D771B54-3B77-5680-553A-2DDFD8E5408A}"/>
              </a:ext>
            </a:extLst>
          </p:cNvPr>
          <p:cNvPicPr>
            <a:picLocks noChangeAspect="1"/>
          </p:cNvPicPr>
          <p:nvPr/>
        </p:nvPicPr>
        <p:blipFill>
          <a:blip r:embed="rId2"/>
          <a:stretch>
            <a:fillRect/>
          </a:stretch>
        </p:blipFill>
        <p:spPr>
          <a:xfrm>
            <a:off x="2020407" y="308120"/>
            <a:ext cx="8434808" cy="6241759"/>
          </a:xfrm>
          <a:prstGeom prst="rect">
            <a:avLst/>
          </a:prstGeom>
        </p:spPr>
      </p:pic>
      <p:sp>
        <p:nvSpPr>
          <p:cNvPr id="3" name="Text Box 2">
            <a:extLst>
              <a:ext uri="{FF2B5EF4-FFF2-40B4-BE49-F238E27FC236}">
                <a16:creationId xmlns:a16="http://schemas.microsoft.com/office/drawing/2014/main" id="{929AB21E-4596-AE13-3A84-769D81FFA73C}"/>
              </a:ext>
            </a:extLst>
          </p:cNvPr>
          <p:cNvSpPr txBox="1">
            <a:spLocks noChangeArrowheads="1"/>
          </p:cNvSpPr>
          <p:nvPr/>
        </p:nvSpPr>
        <p:spPr bwMode="auto">
          <a:xfrm>
            <a:off x="7683563" y="4917057"/>
            <a:ext cx="1029115" cy="21566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Chronicity</a:t>
            </a:r>
            <a:r>
              <a:rPr lang="en-US" sz="9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7861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7911"/>
          </a:xfrm>
        </p:spPr>
        <p:txBody>
          <a:bodyPr>
            <a:normAutofit/>
          </a:bodyPr>
          <a:lstStyle/>
          <a:p>
            <a:r>
              <a:rPr lang="en-US" sz="4000" b="1" u="sng" dirty="0"/>
              <a:t>What is Coordinated Entry?</a:t>
            </a:r>
          </a:p>
        </p:txBody>
      </p:sp>
      <p:sp>
        <p:nvSpPr>
          <p:cNvPr id="3" name="Content Placeholder 2"/>
          <p:cNvSpPr>
            <a:spLocks noGrp="1"/>
          </p:cNvSpPr>
          <p:nvPr>
            <p:ph idx="1"/>
          </p:nvPr>
        </p:nvSpPr>
        <p:spPr>
          <a:xfrm>
            <a:off x="543025" y="856672"/>
            <a:ext cx="9507809" cy="5337939"/>
          </a:xfrm>
        </p:spPr>
        <p:txBody>
          <a:bodyPr>
            <a:normAutofit/>
          </a:bodyPr>
          <a:lstStyle/>
          <a:p>
            <a:endParaRPr lang="en-US" dirty="0"/>
          </a:p>
          <a:p>
            <a:pPr marL="45720" indent="0">
              <a:buNone/>
            </a:pPr>
            <a:endParaRPr lang="en-US" dirty="0"/>
          </a:p>
          <a:p>
            <a:pPr marL="45720" indent="0">
              <a:buNone/>
            </a:pPr>
            <a:endParaRPr lang="en-US" dirty="0"/>
          </a:p>
          <a:p>
            <a:pPr marL="45720" indent="0">
              <a:buNone/>
            </a:pPr>
            <a:endParaRPr lang="en-US" dirty="0"/>
          </a:p>
          <a:p>
            <a:pPr marL="45720" indent="0">
              <a:buNone/>
            </a:pPr>
            <a:endParaRPr lang="en-US" dirty="0"/>
          </a:p>
          <a:p>
            <a:pPr marL="45720" indent="0">
              <a:buNone/>
            </a:pPr>
            <a:endParaRPr lang="en-US" dirty="0"/>
          </a:p>
          <a:p>
            <a:pPr marL="45720" indent="0">
              <a:buNone/>
            </a:pPr>
            <a:r>
              <a:rPr lang="en-US" dirty="0"/>
              <a:t>Coordinated Entry is essentially a triage system. </a:t>
            </a:r>
          </a:p>
          <a:p>
            <a:pPr marL="45720" indent="0">
              <a:buNone/>
            </a:pPr>
            <a:r>
              <a:rPr lang="en-US" dirty="0"/>
              <a:t>Vulnerability – the likelihood that someone who is homeless may die or be victimized because of their homelessness. </a:t>
            </a:r>
          </a:p>
          <a:p>
            <a:pPr marL="45720" indent="0">
              <a:buNone/>
            </a:pPr>
            <a:r>
              <a:rPr lang="en-US" u="sng" dirty="0"/>
              <a:t>https://www.wiboscoc.org/coordinated-entry.html</a:t>
            </a:r>
          </a:p>
          <a:p>
            <a:pPr marL="45720" indent="0">
              <a:buNone/>
            </a:pPr>
            <a:endParaRPr lang="en-US" dirty="0"/>
          </a:p>
          <a:p>
            <a:pPr marL="45720" indent="0">
              <a:buNone/>
            </a:pPr>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pic>
        <p:nvPicPr>
          <p:cNvPr id="6" name="Picture 5">
            <a:extLst>
              <a:ext uri="{FF2B5EF4-FFF2-40B4-BE49-F238E27FC236}">
                <a16:creationId xmlns:a16="http://schemas.microsoft.com/office/drawing/2014/main" id="{4AAD87AB-2CC4-448A-9800-4ED51DA9656E}"/>
              </a:ext>
            </a:extLst>
          </p:cNvPr>
          <p:cNvPicPr/>
          <p:nvPr/>
        </p:nvPicPr>
        <p:blipFill>
          <a:blip r:embed="rId4"/>
          <a:stretch>
            <a:fillRect/>
          </a:stretch>
        </p:blipFill>
        <p:spPr>
          <a:xfrm>
            <a:off x="543024" y="1370421"/>
            <a:ext cx="7865869" cy="2134779"/>
          </a:xfrm>
          <a:prstGeom prst="rect">
            <a:avLst/>
          </a:prstGeom>
        </p:spPr>
      </p:pic>
      <p:sp>
        <p:nvSpPr>
          <p:cNvPr id="4" name="Rectangle: Rounded Corners 3">
            <a:extLst>
              <a:ext uri="{FF2B5EF4-FFF2-40B4-BE49-F238E27FC236}">
                <a16:creationId xmlns:a16="http://schemas.microsoft.com/office/drawing/2014/main" id="{304B5627-9EFF-4775-8260-8DB5A22BECA3}"/>
              </a:ext>
            </a:extLst>
          </p:cNvPr>
          <p:cNvSpPr/>
          <p:nvPr/>
        </p:nvSpPr>
        <p:spPr>
          <a:xfrm>
            <a:off x="543024" y="4404963"/>
            <a:ext cx="9238553" cy="8079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indent="0">
              <a:buNone/>
            </a:pPr>
            <a:r>
              <a:rPr lang="en-US" u="sng" dirty="0"/>
              <a:t>Vulnerability</a:t>
            </a:r>
            <a:r>
              <a:rPr lang="en-US" dirty="0"/>
              <a:t> – the likelihood that someone who is homeless may die or be victimized because of their homelessness. </a:t>
            </a:r>
          </a:p>
        </p:txBody>
      </p:sp>
    </p:spTree>
    <p:extLst>
      <p:ext uri="{BB962C8B-B14F-4D97-AF65-F5344CB8AC3E}">
        <p14:creationId xmlns:p14="http://schemas.microsoft.com/office/powerpoint/2010/main" val="107219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948" y="609600"/>
            <a:ext cx="8788893" cy="801950"/>
          </a:xfrm>
        </p:spPr>
        <p:txBody>
          <a:bodyPr/>
          <a:lstStyle/>
          <a:p>
            <a:r>
              <a:rPr lang="en-US" b="1" u="sng" dirty="0"/>
              <a:t>Coordinated Entry is NOT:</a:t>
            </a:r>
          </a:p>
        </p:txBody>
      </p:sp>
      <p:sp>
        <p:nvSpPr>
          <p:cNvPr id="3" name="Content Placeholder 2"/>
          <p:cNvSpPr>
            <a:spLocks noGrp="1"/>
          </p:cNvSpPr>
          <p:nvPr>
            <p:ph idx="1"/>
          </p:nvPr>
        </p:nvSpPr>
        <p:spPr>
          <a:xfrm>
            <a:off x="656949" y="1660124"/>
            <a:ext cx="10826060" cy="4705165"/>
          </a:xfrm>
        </p:spPr>
        <p:txBody>
          <a:bodyPr>
            <a:normAutofit/>
          </a:bodyPr>
          <a:lstStyle/>
          <a:p>
            <a:pPr>
              <a:buFont typeface="Wingdings" pitchFamily="2" charset="2"/>
              <a:buChar char="§"/>
            </a:pPr>
            <a:r>
              <a:rPr lang="en-US" dirty="0"/>
              <a:t>A specific tool</a:t>
            </a:r>
          </a:p>
          <a:p>
            <a:pPr>
              <a:buFont typeface="Wingdings" pitchFamily="2" charset="2"/>
              <a:buChar char="§"/>
            </a:pPr>
            <a:r>
              <a:rPr lang="en-US" dirty="0"/>
              <a:t>One agency’s responsibility</a:t>
            </a:r>
          </a:p>
          <a:p>
            <a:pPr>
              <a:buFont typeface="Wingdings" pitchFamily="2" charset="2"/>
              <a:buChar char="§"/>
            </a:pPr>
            <a:r>
              <a:rPr lang="en-US" dirty="0"/>
              <a:t>About putting </a:t>
            </a:r>
            <a:r>
              <a:rPr lang="en-US" u="sng" dirty="0"/>
              <a:t>an agency’s</a:t>
            </a:r>
            <a:r>
              <a:rPr lang="en-US" dirty="0"/>
              <a:t> clients into </a:t>
            </a:r>
            <a:r>
              <a:rPr lang="en-US" u="sng" dirty="0"/>
              <a:t>an agency’s</a:t>
            </a:r>
            <a:r>
              <a:rPr lang="en-US" dirty="0"/>
              <a:t> program</a:t>
            </a:r>
          </a:p>
          <a:p>
            <a:pPr>
              <a:buFont typeface="Wingdings" pitchFamily="2" charset="2"/>
              <a:buChar char="§"/>
            </a:pPr>
            <a:r>
              <a:rPr lang="en-US" dirty="0"/>
              <a:t>A fix for lack of resources</a:t>
            </a:r>
          </a:p>
          <a:p>
            <a:pPr>
              <a:buFont typeface="Wingdings" pitchFamily="2" charset="2"/>
              <a:buChar char="§"/>
            </a:pPr>
            <a:r>
              <a:rPr lang="en-US" dirty="0"/>
              <a:t>Static</a:t>
            </a:r>
          </a:p>
          <a:p>
            <a:pPr>
              <a:buFont typeface="Wingdings" pitchFamily="2" charset="2"/>
              <a:buChar char="§"/>
            </a:pPr>
            <a:r>
              <a:rPr lang="en-US" dirty="0"/>
              <a:t>CE is NOT a task to be completed, it IS a process to be managed</a:t>
            </a:r>
          </a:p>
          <a:p>
            <a:pPr marL="274320" lvl="1" indent="0">
              <a:buNone/>
            </a:pPr>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spTree>
    <p:extLst>
      <p:ext uri="{BB962C8B-B14F-4D97-AF65-F5344CB8AC3E}">
        <p14:creationId xmlns:p14="http://schemas.microsoft.com/office/powerpoint/2010/main" val="15390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7911"/>
          </a:xfrm>
        </p:spPr>
        <p:txBody>
          <a:bodyPr>
            <a:normAutofit fontScale="90000"/>
          </a:bodyPr>
          <a:lstStyle/>
          <a:p>
            <a:r>
              <a:rPr lang="en-US" sz="4000" b="1" u="sng" dirty="0"/>
              <a:t>What was it is like prior to Coordinated Entry?</a:t>
            </a:r>
          </a:p>
        </p:txBody>
      </p:sp>
      <p:sp>
        <p:nvSpPr>
          <p:cNvPr id="3" name="Content Placeholder 2"/>
          <p:cNvSpPr>
            <a:spLocks noGrp="1"/>
          </p:cNvSpPr>
          <p:nvPr>
            <p:ph idx="1"/>
          </p:nvPr>
        </p:nvSpPr>
        <p:spPr>
          <a:xfrm>
            <a:off x="543025" y="856673"/>
            <a:ext cx="8946541" cy="4810538"/>
          </a:xfrm>
        </p:spPr>
        <p:txBody>
          <a:bodyPr>
            <a:normAutofit fontScale="92500" lnSpcReduction="20000"/>
          </a:bodyPr>
          <a:lstStyle/>
          <a:p>
            <a:endParaRPr lang="en-US" dirty="0"/>
          </a:p>
          <a:p>
            <a:r>
              <a:rPr lang="en-US" dirty="0"/>
              <a:t>The person served was often:</a:t>
            </a:r>
          </a:p>
          <a:p>
            <a:pPr lvl="1"/>
            <a:r>
              <a:rPr lang="en-US" dirty="0"/>
              <a:t>The person who was in the “right spot at the right time” for the housing program</a:t>
            </a:r>
          </a:p>
          <a:p>
            <a:pPr lvl="1"/>
            <a:r>
              <a:rPr lang="en-US" dirty="0"/>
              <a:t>The person who was best at advocating for themselves</a:t>
            </a:r>
          </a:p>
          <a:p>
            <a:pPr lvl="1"/>
            <a:r>
              <a:rPr lang="en-US" dirty="0"/>
              <a:t>The person agencies thought “deserved” the housing program</a:t>
            </a:r>
          </a:p>
          <a:p>
            <a:pPr lvl="1"/>
            <a:r>
              <a:rPr lang="en-US" dirty="0"/>
              <a:t>The person agencies thought would be “successful” in the housing program</a:t>
            </a:r>
          </a:p>
          <a:p>
            <a:pPr lvl="1"/>
            <a:r>
              <a:rPr lang="en-US" dirty="0"/>
              <a:t>And so on. The lack of a systematic, nonbiased approach to who we served</a:t>
            </a:r>
          </a:p>
          <a:p>
            <a:r>
              <a:rPr lang="en-US" dirty="0"/>
              <a:t>Who were we often missing?</a:t>
            </a:r>
          </a:p>
          <a:p>
            <a:pPr lvl="1"/>
            <a:r>
              <a:rPr lang="en-US" dirty="0"/>
              <a:t>Those who were not actively seeking services</a:t>
            </a:r>
          </a:p>
          <a:p>
            <a:pPr lvl="1"/>
            <a:r>
              <a:rPr lang="en-US" dirty="0"/>
              <a:t>Those with high service needs</a:t>
            </a:r>
          </a:p>
          <a:p>
            <a:pPr lvl="1"/>
            <a:r>
              <a:rPr lang="en-US" dirty="0"/>
              <a:t>Those feeling or attempting to flee domestic violence, youth, folks with disabilities.</a:t>
            </a:r>
          </a:p>
          <a:p>
            <a:pPr marL="45720" indent="0">
              <a:buNone/>
            </a:pPr>
            <a:endParaRPr lang="en-US" dirty="0"/>
          </a:p>
          <a:p>
            <a:pPr marL="45720" indent="0">
              <a:buNone/>
            </a:pPr>
            <a:endParaRPr lang="en-US" dirty="0"/>
          </a:p>
          <a:p>
            <a:pPr marL="45720" indent="0">
              <a:buNone/>
            </a:pPr>
            <a:endParaRPr lang="en-US" dirty="0"/>
          </a:p>
          <a:p>
            <a:pPr marL="45720" indent="0">
              <a:buNone/>
            </a:pPr>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spTree>
    <p:extLst>
      <p:ext uri="{BB962C8B-B14F-4D97-AF65-F5344CB8AC3E}">
        <p14:creationId xmlns:p14="http://schemas.microsoft.com/office/powerpoint/2010/main" val="66299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D08CB-2CA1-9DE5-6BC4-487CC13D34A0}"/>
              </a:ext>
            </a:extLst>
          </p:cNvPr>
          <p:cNvSpPr>
            <a:spLocks noGrp="1"/>
          </p:cNvSpPr>
          <p:nvPr>
            <p:ph type="title"/>
          </p:nvPr>
        </p:nvSpPr>
        <p:spPr>
          <a:xfrm>
            <a:off x="838200" y="668377"/>
            <a:ext cx="10515600" cy="1325563"/>
          </a:xfrm>
        </p:spPr>
        <p:txBody>
          <a:bodyPr>
            <a:normAutofit/>
          </a:bodyPr>
          <a:lstStyle/>
          <a:p>
            <a:r>
              <a:rPr lang="en-US" sz="4100">
                <a:latin typeface="Calibri" panose="020F0502020204030204" pitchFamily="34" charset="0"/>
                <a:ea typeface="Calibri" panose="020F0502020204030204" pitchFamily="34" charset="0"/>
                <a:cs typeface="Calibri" panose="020F0502020204030204" pitchFamily="34" charset="0"/>
              </a:rPr>
              <a:t>Housing programs through Coordinated Entry:</a:t>
            </a:r>
            <a:br>
              <a:rPr lang="en-US" sz="4100">
                <a:latin typeface="Calibri" panose="020F0502020204030204" pitchFamily="34" charset="0"/>
                <a:ea typeface="Calibri" panose="020F0502020204030204" pitchFamily="34" charset="0"/>
                <a:cs typeface="Calibri" panose="020F0502020204030204" pitchFamily="34" charset="0"/>
              </a:rPr>
            </a:br>
            <a:r>
              <a:rPr lang="en-US" sz="4100">
                <a:latin typeface="Calibri" panose="020F0502020204030204" pitchFamily="34" charset="0"/>
                <a:ea typeface="Calibri" panose="020F0502020204030204" pitchFamily="34" charset="0"/>
                <a:cs typeface="Calibri" panose="020F0502020204030204" pitchFamily="34" charset="0"/>
              </a:rPr>
              <a:t>(All are “Housing First” projects)</a:t>
            </a:r>
          </a:p>
        </p:txBody>
      </p:sp>
      <p:sp>
        <p:nvSpPr>
          <p:cNvPr id="3" name="Content Placeholder 2">
            <a:extLst>
              <a:ext uri="{FF2B5EF4-FFF2-40B4-BE49-F238E27FC236}">
                <a16:creationId xmlns:a16="http://schemas.microsoft.com/office/drawing/2014/main" id="{762AB39A-05A2-9490-09A4-DF16CDA1A5FF}"/>
              </a:ext>
            </a:extLst>
          </p:cNvPr>
          <p:cNvSpPr>
            <a:spLocks noGrp="1"/>
          </p:cNvSpPr>
          <p:nvPr>
            <p:ph sz="half" idx="1"/>
          </p:nvPr>
        </p:nvSpPr>
        <p:spPr>
          <a:xfrm>
            <a:off x="838200" y="2177456"/>
            <a:ext cx="5097780" cy="3795748"/>
          </a:xfrm>
        </p:spPr>
        <p:txBody>
          <a:bodyPr>
            <a:normAutofit/>
          </a:bodyPr>
          <a:lstStyle/>
          <a:p>
            <a:pPr marL="45720" indent="0">
              <a:buNone/>
            </a:pPr>
            <a:r>
              <a:rPr lang="en-US" sz="2000" b="1"/>
              <a:t>US Dept of Housing and Urban Development (HUD) Continuum of Care (CoC) funded housing programs:</a:t>
            </a:r>
          </a:p>
          <a:p>
            <a:pPr marL="45720" indent="0">
              <a:buNone/>
            </a:pPr>
            <a:endParaRPr lang="en-US" sz="2000" b="1"/>
          </a:p>
          <a:p>
            <a:r>
              <a:rPr lang="en-US" sz="2000"/>
              <a:t>CoC Rapid Rehousing (RRH)</a:t>
            </a:r>
          </a:p>
          <a:p>
            <a:r>
              <a:rPr lang="en-US" sz="2000"/>
              <a:t>CoC DV Rapid Rehousing (DV RRH)</a:t>
            </a:r>
          </a:p>
          <a:p>
            <a:r>
              <a:rPr lang="en-US" sz="2000"/>
              <a:t>CoC Permanent Supportive Housing (PSH)</a:t>
            </a:r>
          </a:p>
          <a:p>
            <a:r>
              <a:rPr lang="en-US" sz="2000"/>
              <a:t>CoC Transitional Housing (TH)</a:t>
            </a:r>
          </a:p>
          <a:p>
            <a:r>
              <a:rPr lang="en-US" sz="2000"/>
              <a:t>CoC Youth Homeless Demonstration Project Housing (YHDP)</a:t>
            </a:r>
          </a:p>
          <a:p>
            <a:pPr marL="45720" indent="0">
              <a:buNone/>
            </a:pPr>
            <a:endParaRPr lang="en-US" sz="2000"/>
          </a:p>
        </p:txBody>
      </p:sp>
      <p:sp>
        <p:nvSpPr>
          <p:cNvPr id="4" name="Content Placeholder 3">
            <a:extLst>
              <a:ext uri="{FF2B5EF4-FFF2-40B4-BE49-F238E27FC236}">
                <a16:creationId xmlns:a16="http://schemas.microsoft.com/office/drawing/2014/main" id="{005956A2-2ED4-2459-A2EA-AD62D3E56926}"/>
              </a:ext>
            </a:extLst>
          </p:cNvPr>
          <p:cNvSpPr>
            <a:spLocks noGrp="1"/>
          </p:cNvSpPr>
          <p:nvPr>
            <p:ph sz="half" idx="2"/>
          </p:nvPr>
        </p:nvSpPr>
        <p:spPr>
          <a:xfrm>
            <a:off x="6256020" y="2177456"/>
            <a:ext cx="5097780" cy="3795748"/>
          </a:xfrm>
        </p:spPr>
        <p:txBody>
          <a:bodyPr>
            <a:normAutofit/>
          </a:bodyPr>
          <a:lstStyle/>
          <a:p>
            <a:pPr marL="45720" indent="0">
              <a:buNone/>
            </a:pPr>
            <a:r>
              <a:rPr lang="en-US" sz="2400" b="1">
                <a:latin typeface="Calibri" panose="020F0502020204030204" pitchFamily="34" charset="0"/>
                <a:ea typeface="Calibri" panose="020F0502020204030204" pitchFamily="34" charset="0"/>
                <a:cs typeface="Calibri" panose="020F0502020204030204" pitchFamily="34" charset="0"/>
              </a:rPr>
              <a:t>State EHH Funding (Federal Emergency Solutions Grant (ESG) + Housing Assistance Program (HAP) + Homeless Prevention Program (HPP) = EHH) and other housing programs:</a:t>
            </a:r>
          </a:p>
          <a:p>
            <a:r>
              <a:rPr lang="en-US" sz="2400">
                <a:latin typeface="Calibri" panose="020F0502020204030204" pitchFamily="34" charset="0"/>
                <a:ea typeface="Calibri" panose="020F0502020204030204" pitchFamily="34" charset="0"/>
                <a:cs typeface="Calibri" panose="020F0502020204030204" pitchFamily="34" charset="0"/>
              </a:rPr>
              <a:t>EHH Rapid Rehousing (RRH)</a:t>
            </a:r>
          </a:p>
          <a:p>
            <a:r>
              <a:rPr lang="en-US" sz="2400">
                <a:latin typeface="Calibri" panose="020F0502020204030204" pitchFamily="34" charset="0"/>
                <a:ea typeface="Calibri" panose="020F0502020204030204" pitchFamily="34" charset="0"/>
                <a:cs typeface="Calibri" panose="020F0502020204030204" pitchFamily="34" charset="0"/>
              </a:rPr>
              <a:t>EHH Homeless Prevention</a:t>
            </a:r>
          </a:p>
          <a:p>
            <a:r>
              <a:rPr lang="en-US" sz="2400">
                <a:latin typeface="Calibri" panose="020F0502020204030204" pitchFamily="34" charset="0"/>
                <a:ea typeface="Calibri" panose="020F0502020204030204" pitchFamily="34" charset="0"/>
                <a:cs typeface="Calibri" panose="020F0502020204030204" pitchFamily="34" charset="0"/>
              </a:rPr>
              <a:t>Family Unification Program (FUP)</a:t>
            </a:r>
          </a:p>
          <a:p>
            <a:r>
              <a:rPr lang="en-US" sz="2400">
                <a:latin typeface="Calibri" panose="020F0502020204030204" pitchFamily="34" charset="0"/>
                <a:ea typeface="Calibri" panose="020F0502020204030204" pitchFamily="34" charset="0"/>
                <a:cs typeface="Calibri" panose="020F0502020204030204" pitchFamily="34" charset="0"/>
              </a:rPr>
              <a:t>HOME ARP</a:t>
            </a:r>
          </a:p>
          <a:p>
            <a:pPr marL="45720" indent="0">
              <a:buNone/>
            </a:pP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logo with text overlay&#10;&#10;Description automatically generated">
            <a:extLst>
              <a:ext uri="{FF2B5EF4-FFF2-40B4-BE49-F238E27FC236}">
                <a16:creationId xmlns:a16="http://schemas.microsoft.com/office/drawing/2014/main" id="{0C4E310D-E0EF-DB3F-3489-20E0BCD48D4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621639" y="320040"/>
            <a:ext cx="1240790" cy="914400"/>
          </a:xfrm>
          <a:prstGeom prst="rect">
            <a:avLst/>
          </a:prstGeom>
        </p:spPr>
      </p:pic>
    </p:spTree>
    <p:extLst>
      <p:ext uri="{BB962C8B-B14F-4D97-AF65-F5344CB8AC3E}">
        <p14:creationId xmlns:p14="http://schemas.microsoft.com/office/powerpoint/2010/main" val="232156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1AEEAC-1319-ACFE-036E-6D2C30D4B93D}"/>
              </a:ext>
            </a:extLst>
          </p:cNvPr>
          <p:cNvSpPr>
            <a:spLocks noGrp="1"/>
          </p:cNvSpPr>
          <p:nvPr>
            <p:ph type="title"/>
          </p:nvPr>
        </p:nvSpPr>
        <p:spPr>
          <a:xfrm>
            <a:off x="645065" y="1463040"/>
            <a:ext cx="3796306" cy="2690949"/>
          </a:xfrm>
        </p:spPr>
        <p:txBody>
          <a:bodyPr anchor="t">
            <a:normAutofit/>
          </a:bodyPr>
          <a:lstStyle/>
          <a:p>
            <a:r>
              <a:rPr lang="en-US" sz="4800"/>
              <a:t>CoC Funded Housing Programs:</a:t>
            </a:r>
          </a:p>
        </p:txBody>
      </p:sp>
      <p:grpSp>
        <p:nvGrpSpPr>
          <p:cNvPr id="11" name="Group 10">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01AD903-54D2-4F21-AD9A-594EE150957A}"/>
              </a:ext>
            </a:extLst>
          </p:cNvPr>
          <p:cNvSpPr>
            <a:spLocks noGrp="1"/>
          </p:cNvSpPr>
          <p:nvPr>
            <p:ph idx="1"/>
          </p:nvPr>
        </p:nvSpPr>
        <p:spPr>
          <a:xfrm>
            <a:off x="5656218" y="1463039"/>
            <a:ext cx="5542387" cy="4300447"/>
          </a:xfrm>
        </p:spPr>
        <p:txBody>
          <a:bodyPr anchor="t">
            <a:normAutofit/>
          </a:bodyPr>
          <a:lstStyle/>
          <a:p>
            <a:r>
              <a:rPr lang="en-US" sz="1700" b="1">
                <a:latin typeface="Calibri" panose="020F0502020204030204" pitchFamily="34" charset="0"/>
                <a:ea typeface="Calibri" panose="020F0502020204030204" pitchFamily="34" charset="0"/>
                <a:cs typeface="Calibri" panose="020F0502020204030204" pitchFamily="34" charset="0"/>
              </a:rPr>
              <a:t>CoC Rapid Rehousing (RRH)</a:t>
            </a:r>
          </a:p>
          <a:p>
            <a:pPr lvl="1"/>
            <a:r>
              <a:rPr lang="en-US" sz="1700">
                <a:latin typeface="Calibri" panose="020F0502020204030204" pitchFamily="34" charset="0"/>
                <a:ea typeface="Calibri" panose="020F0502020204030204" pitchFamily="34" charset="0"/>
                <a:cs typeface="Calibri" panose="020F0502020204030204" pitchFamily="34" charset="0"/>
              </a:rPr>
              <a:t>Up to 2 years of rental assistance with regular case management</a:t>
            </a:r>
          </a:p>
          <a:p>
            <a:pPr lvl="1"/>
            <a:r>
              <a:rPr lang="en-US" sz="1700">
                <a:latin typeface="Calibri" panose="020F0502020204030204" pitchFamily="34" charset="0"/>
                <a:ea typeface="Calibri" panose="020F0502020204030204" pitchFamily="34" charset="0"/>
                <a:cs typeface="Calibri" panose="020F0502020204030204" pitchFamily="34" charset="0"/>
              </a:rPr>
              <a:t>Goal is to be able to stay in the unit and self sufficiency</a:t>
            </a:r>
          </a:p>
          <a:p>
            <a:r>
              <a:rPr lang="en-US" sz="1700" b="1">
                <a:latin typeface="Calibri" panose="020F0502020204030204" pitchFamily="34" charset="0"/>
                <a:ea typeface="Calibri" panose="020F0502020204030204" pitchFamily="34" charset="0"/>
                <a:cs typeface="Calibri" panose="020F0502020204030204" pitchFamily="34" charset="0"/>
              </a:rPr>
              <a:t>CoC DV Rapid Rehousing (DV RRH)</a:t>
            </a:r>
          </a:p>
          <a:p>
            <a:pPr lvl="1"/>
            <a:r>
              <a:rPr lang="en-US" sz="1700">
                <a:latin typeface="Calibri" panose="020F0502020204030204" pitchFamily="34" charset="0"/>
                <a:ea typeface="Calibri" panose="020F0502020204030204" pitchFamily="34" charset="0"/>
                <a:cs typeface="Calibri" panose="020F0502020204030204" pitchFamily="34" charset="0"/>
              </a:rPr>
              <a:t>Same as CoC RRH, but only serves survivors</a:t>
            </a:r>
          </a:p>
          <a:p>
            <a:r>
              <a:rPr lang="en-US" sz="1700" b="1">
                <a:latin typeface="Calibri" panose="020F0502020204030204" pitchFamily="34" charset="0"/>
                <a:ea typeface="Calibri" panose="020F0502020204030204" pitchFamily="34" charset="0"/>
                <a:cs typeface="Calibri" panose="020F0502020204030204" pitchFamily="34" charset="0"/>
              </a:rPr>
              <a:t>CoC Permanent Supportive Housing (PSH)</a:t>
            </a:r>
          </a:p>
          <a:p>
            <a:pPr lvl="1"/>
            <a:r>
              <a:rPr lang="en-US" sz="1700">
                <a:latin typeface="Calibri" panose="020F0502020204030204" pitchFamily="34" charset="0"/>
                <a:ea typeface="Calibri" panose="020F0502020204030204" pitchFamily="34" charset="0"/>
                <a:cs typeface="Calibri" panose="020F0502020204030204" pitchFamily="34" charset="0"/>
              </a:rPr>
              <a:t>Serves Chronically Homeless (</a:t>
            </a:r>
            <a:r>
              <a:rPr lang="en-US" sz="1700">
                <a:effectLst/>
                <a:latin typeface="Calibri" panose="020F0502020204030204" pitchFamily="34" charset="0"/>
                <a:ea typeface="Calibri" panose="020F0502020204030204" pitchFamily="34" charset="0"/>
                <a:cs typeface="Calibri" panose="020F0502020204030204" pitchFamily="34" charset="0"/>
              </a:rPr>
              <a:t>*Chronicity = disability + 4 homeless episodes in 3 year OR 12 or more months of continues homelessness)</a:t>
            </a:r>
          </a:p>
          <a:p>
            <a:pPr lvl="1"/>
            <a:r>
              <a:rPr lang="en-US" sz="1700">
                <a:effectLst/>
                <a:latin typeface="Calibri" panose="020F0502020204030204" pitchFamily="34" charset="0"/>
                <a:ea typeface="Calibri" panose="020F0502020204030204" pitchFamily="34" charset="0"/>
                <a:cs typeface="Calibri" panose="020F0502020204030204" pitchFamily="34" charset="0"/>
              </a:rPr>
              <a:t>Lease is in the Agencies name, and provides indefinite rental assistance and intensive case management</a:t>
            </a:r>
          </a:p>
          <a:p>
            <a:pPr lvl="1"/>
            <a:r>
              <a:rPr lang="en-US" sz="1700">
                <a:latin typeface="Calibri" panose="020F0502020204030204" pitchFamily="34" charset="0"/>
                <a:ea typeface="Calibri" panose="020F0502020204030204" pitchFamily="34" charset="0"/>
                <a:cs typeface="Calibri" panose="020F0502020204030204" pitchFamily="34" charset="0"/>
              </a:rPr>
              <a:t>Move on strategies</a:t>
            </a:r>
            <a:endParaRPr lang="en-US" sz="1700">
              <a:effectLst/>
              <a:latin typeface="Calibri" panose="020F0502020204030204" pitchFamily="34" charset="0"/>
              <a:ea typeface="Calibri" panose="020F0502020204030204" pitchFamily="34" charset="0"/>
              <a:cs typeface="Calibri" panose="020F0502020204030204" pitchFamily="34" charset="0"/>
            </a:endParaRPr>
          </a:p>
          <a:p>
            <a:pPr lvl="1"/>
            <a:endParaRPr lang="en-US" sz="1700"/>
          </a:p>
        </p:txBody>
      </p:sp>
      <p:pic>
        <p:nvPicPr>
          <p:cNvPr id="4" name="Picture 3" descr="A logo with text overlay&#10;&#10;Description automatically generated">
            <a:extLst>
              <a:ext uri="{FF2B5EF4-FFF2-40B4-BE49-F238E27FC236}">
                <a16:creationId xmlns:a16="http://schemas.microsoft.com/office/drawing/2014/main" id="{3C4B4C24-1359-EFD3-D1EF-C6C2B01BEE3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615103" y="190644"/>
            <a:ext cx="1240790" cy="914400"/>
          </a:xfrm>
          <a:prstGeom prst="rect">
            <a:avLst/>
          </a:prstGeom>
        </p:spPr>
      </p:pic>
    </p:spTree>
    <p:extLst>
      <p:ext uri="{BB962C8B-B14F-4D97-AF65-F5344CB8AC3E}">
        <p14:creationId xmlns:p14="http://schemas.microsoft.com/office/powerpoint/2010/main" val="44979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3BCAA80-7FCC-3376-CDBC-344E0FBCAFB3}"/>
              </a:ext>
            </a:extLst>
          </p:cNvPr>
          <p:cNvSpPr>
            <a:spLocks noGrp="1"/>
          </p:cNvSpPr>
          <p:nvPr>
            <p:ph type="title"/>
          </p:nvPr>
        </p:nvSpPr>
        <p:spPr>
          <a:xfrm>
            <a:off x="645065" y="1463040"/>
            <a:ext cx="3796306" cy="2690949"/>
          </a:xfrm>
        </p:spPr>
        <p:txBody>
          <a:bodyPr anchor="t">
            <a:normAutofit/>
          </a:bodyPr>
          <a:lstStyle/>
          <a:p>
            <a:r>
              <a:rPr lang="en-US" sz="2300" b="1">
                <a:latin typeface="Calibri" panose="020F0502020204030204" pitchFamily="34" charset="0"/>
                <a:ea typeface="Calibri" panose="020F0502020204030204" pitchFamily="34" charset="0"/>
                <a:cs typeface="Calibri" panose="020F0502020204030204" pitchFamily="34" charset="0"/>
              </a:rPr>
              <a:t>State EHH Funding (Federal Emergency Solutions Grant (ESG) + Housing Assistance Program (HAP) + Homeless Prevention Program (HPP) = EHH) and other housing programs:</a:t>
            </a:r>
            <a:br>
              <a:rPr lang="en-US" sz="2300" b="1">
                <a:latin typeface="Calibri" panose="020F0502020204030204" pitchFamily="34" charset="0"/>
                <a:ea typeface="Calibri" panose="020F0502020204030204" pitchFamily="34" charset="0"/>
                <a:cs typeface="Calibri" panose="020F0502020204030204" pitchFamily="34" charset="0"/>
              </a:rPr>
            </a:br>
            <a:endParaRPr lang="en-US" sz="2300"/>
          </a:p>
        </p:txBody>
      </p:sp>
      <p:grpSp>
        <p:nvGrpSpPr>
          <p:cNvPr id="20" name="Group 1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21" name="Rectangle 2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4">
            <a:extLst>
              <a:ext uri="{FF2B5EF4-FFF2-40B4-BE49-F238E27FC236}">
                <a16:creationId xmlns:a16="http://schemas.microsoft.com/office/drawing/2014/main" id="{BA213D2E-E9BB-E0B0-2EA6-301A882A6AEE}"/>
              </a:ext>
            </a:extLst>
          </p:cNvPr>
          <p:cNvSpPr>
            <a:spLocks noGrp="1"/>
          </p:cNvSpPr>
          <p:nvPr>
            <p:ph idx="1"/>
          </p:nvPr>
        </p:nvSpPr>
        <p:spPr>
          <a:xfrm>
            <a:off x="5656218" y="1463039"/>
            <a:ext cx="5542387" cy="4300447"/>
          </a:xfrm>
        </p:spPr>
        <p:txBody>
          <a:bodyPr anchor="t">
            <a:normAutofit/>
          </a:bodyPr>
          <a:lstStyle/>
          <a:p>
            <a:r>
              <a:rPr lang="en-US" sz="2200" b="1">
                <a:latin typeface="Calibri" panose="020F0502020204030204" pitchFamily="34" charset="0"/>
                <a:ea typeface="Calibri" panose="020F0502020204030204" pitchFamily="34" charset="0"/>
                <a:cs typeface="Calibri" panose="020F0502020204030204" pitchFamily="34" charset="0"/>
              </a:rPr>
              <a:t>EHH Rapid Rehousing (RRH)</a:t>
            </a:r>
          </a:p>
          <a:p>
            <a:pPr lvl="1"/>
            <a:r>
              <a:rPr lang="en-US" sz="2200">
                <a:latin typeface="Calibri" panose="020F0502020204030204" pitchFamily="34" charset="0"/>
                <a:ea typeface="Calibri" panose="020F0502020204030204" pitchFamily="34" charset="0"/>
                <a:cs typeface="Calibri" panose="020F0502020204030204" pitchFamily="34" charset="0"/>
              </a:rPr>
              <a:t>Shorter term rental assistance with less intensive case management</a:t>
            </a:r>
          </a:p>
          <a:p>
            <a:r>
              <a:rPr lang="en-US" sz="2200" b="1">
                <a:latin typeface="Calibri" panose="020F0502020204030204" pitchFamily="34" charset="0"/>
                <a:ea typeface="Calibri" panose="020F0502020204030204" pitchFamily="34" charset="0"/>
                <a:cs typeface="Calibri" panose="020F0502020204030204" pitchFamily="34" charset="0"/>
              </a:rPr>
              <a:t>EHH Homeless Prevention</a:t>
            </a:r>
          </a:p>
          <a:p>
            <a:pPr lvl="1"/>
            <a:r>
              <a:rPr lang="en-US" sz="2200">
                <a:latin typeface="Calibri" panose="020F0502020204030204" pitchFamily="34" charset="0"/>
                <a:ea typeface="Calibri" panose="020F0502020204030204" pitchFamily="34" charset="0"/>
                <a:cs typeface="Calibri" panose="020F0502020204030204" pitchFamily="34" charset="0"/>
              </a:rPr>
              <a:t>Serves Imminently homeless (homeless in 14 days or less) and At risk of homelessness</a:t>
            </a:r>
          </a:p>
          <a:p>
            <a:pPr lvl="1"/>
            <a:r>
              <a:rPr lang="en-US" sz="2200">
                <a:latin typeface="Calibri" panose="020F0502020204030204" pitchFamily="34" charset="0"/>
                <a:ea typeface="Calibri" panose="020F0502020204030204" pitchFamily="34" charset="0"/>
                <a:cs typeface="Calibri" panose="020F0502020204030204" pitchFamily="34" charset="0"/>
              </a:rPr>
              <a:t>Prioritizes imminently homeless first</a:t>
            </a:r>
          </a:p>
          <a:p>
            <a:r>
              <a:rPr lang="en-US" sz="2200" b="1">
                <a:latin typeface="Calibri" panose="020F0502020204030204" pitchFamily="34" charset="0"/>
                <a:ea typeface="Calibri" panose="020F0502020204030204" pitchFamily="34" charset="0"/>
                <a:cs typeface="Calibri" panose="020F0502020204030204" pitchFamily="34" charset="0"/>
              </a:rPr>
              <a:t>Family Unification Program (FUP)</a:t>
            </a:r>
          </a:p>
          <a:p>
            <a:pPr lvl="1"/>
            <a:r>
              <a:rPr lang="en-US" sz="2200">
                <a:latin typeface="Calibri" panose="020F0502020204030204" pitchFamily="34" charset="0"/>
                <a:ea typeface="Calibri" panose="020F0502020204030204" pitchFamily="34" charset="0"/>
                <a:cs typeface="Calibri" panose="020F0502020204030204" pitchFamily="34" charset="0"/>
              </a:rPr>
              <a:t>Eligibility determined by the PCWA</a:t>
            </a:r>
          </a:p>
          <a:p>
            <a:pPr lvl="1"/>
            <a:r>
              <a:rPr lang="en-US" sz="2200">
                <a:latin typeface="Calibri" panose="020F0502020204030204" pitchFamily="34" charset="0"/>
                <a:ea typeface="Calibri" panose="020F0502020204030204" pitchFamily="34" charset="0"/>
                <a:cs typeface="Calibri" panose="020F0502020204030204" pitchFamily="34" charset="0"/>
              </a:rPr>
              <a:t>Prioritizes HUD category 1 and 4 first</a:t>
            </a:r>
          </a:p>
        </p:txBody>
      </p:sp>
      <p:pic>
        <p:nvPicPr>
          <p:cNvPr id="7" name="Picture 6" descr="Logo&#10;&#10;Description automatically generated">
            <a:extLst>
              <a:ext uri="{FF2B5EF4-FFF2-40B4-BE49-F238E27FC236}">
                <a16:creationId xmlns:a16="http://schemas.microsoft.com/office/drawing/2014/main" id="{547A479F-4D81-D487-FE2C-499B8EF0D3A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658235" y="152400"/>
            <a:ext cx="1240790" cy="914400"/>
          </a:xfrm>
          <a:prstGeom prst="rect">
            <a:avLst/>
          </a:prstGeom>
        </p:spPr>
      </p:pic>
    </p:spTree>
    <p:extLst>
      <p:ext uri="{BB962C8B-B14F-4D97-AF65-F5344CB8AC3E}">
        <p14:creationId xmlns:p14="http://schemas.microsoft.com/office/powerpoint/2010/main" val="130687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66961-9A88-5D55-9043-1CDFC2C8FDFA}"/>
              </a:ext>
            </a:extLst>
          </p:cNvPr>
          <p:cNvSpPr>
            <a:spLocks noGrp="1"/>
          </p:cNvSpPr>
          <p:nvPr>
            <p:ph type="title"/>
          </p:nvPr>
        </p:nvSpPr>
        <p:spPr>
          <a:xfrm>
            <a:off x="1043631" y="809898"/>
            <a:ext cx="9942716" cy="1554480"/>
          </a:xfrm>
        </p:spPr>
        <p:txBody>
          <a:bodyPr anchor="ctr">
            <a:normAutofit/>
          </a:bodyPr>
          <a:lstStyle/>
          <a:p>
            <a:r>
              <a:rPr lang="en-US" sz="4800"/>
              <a:t>Your Role in Coordinated Entry:</a:t>
            </a:r>
          </a:p>
        </p:txBody>
      </p:sp>
      <p:sp>
        <p:nvSpPr>
          <p:cNvPr id="3" name="Content Placeholder 2">
            <a:extLst>
              <a:ext uri="{FF2B5EF4-FFF2-40B4-BE49-F238E27FC236}">
                <a16:creationId xmlns:a16="http://schemas.microsoft.com/office/drawing/2014/main" id="{F861BD35-B663-F906-8F32-791AA5A73F43}"/>
              </a:ext>
            </a:extLst>
          </p:cNvPr>
          <p:cNvSpPr>
            <a:spLocks noGrp="1"/>
          </p:cNvSpPr>
          <p:nvPr>
            <p:ph idx="1"/>
          </p:nvPr>
        </p:nvSpPr>
        <p:spPr>
          <a:xfrm>
            <a:off x="1045028" y="3017522"/>
            <a:ext cx="9941319" cy="3124658"/>
          </a:xfrm>
        </p:spPr>
        <p:txBody>
          <a:bodyPr anchor="ctr">
            <a:normAutofit/>
          </a:bodyPr>
          <a:lstStyle/>
          <a:p>
            <a:r>
              <a:rPr lang="en-US" sz="2400"/>
              <a:t>Assist clients in filling out the Pre-screen form</a:t>
            </a:r>
          </a:p>
          <a:p>
            <a:r>
              <a:rPr lang="en-US" sz="2400"/>
              <a:t>Assist clients in understanding the Client Rights and Responsibilities form</a:t>
            </a:r>
          </a:p>
          <a:p>
            <a:r>
              <a:rPr lang="en-US" sz="2400"/>
              <a:t>WI BOS barriers assessment</a:t>
            </a:r>
          </a:p>
          <a:p>
            <a:r>
              <a:rPr lang="en-US" sz="2400"/>
              <a:t>Follow up</a:t>
            </a:r>
          </a:p>
          <a:p>
            <a:r>
              <a:rPr lang="en-US" sz="2400"/>
              <a:t>Respond quickly to housing projects looking to house your clients</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BA14748-86CA-6596-DD31-93396CD0DD4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621639" y="320040"/>
            <a:ext cx="1240790" cy="914400"/>
          </a:xfrm>
          <a:prstGeom prst="rect">
            <a:avLst/>
          </a:prstGeom>
        </p:spPr>
      </p:pic>
    </p:spTree>
    <p:extLst>
      <p:ext uri="{BB962C8B-B14F-4D97-AF65-F5344CB8AC3E}">
        <p14:creationId xmlns:p14="http://schemas.microsoft.com/office/powerpoint/2010/main" val="269340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356360"/>
          </a:xfrm>
        </p:spPr>
        <p:txBody>
          <a:bodyPr>
            <a:normAutofit/>
          </a:bodyPr>
          <a:lstStyle/>
          <a:p>
            <a:r>
              <a:rPr lang="en-US" b="1" dirty="0"/>
              <a:t>Top 5 Things Needed to End Homelessness </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graphicFrame>
        <p:nvGraphicFramePr>
          <p:cNvPr id="7" name="Content Placeholder 2">
            <a:extLst>
              <a:ext uri="{FF2B5EF4-FFF2-40B4-BE49-F238E27FC236}">
                <a16:creationId xmlns:a16="http://schemas.microsoft.com/office/drawing/2014/main" id="{6A9B101C-BA47-4DD0-894A-57523F867F9A}"/>
              </a:ext>
            </a:extLst>
          </p:cNvPr>
          <p:cNvGraphicFramePr>
            <a:graphicFrameLocks noGrp="1"/>
          </p:cNvGraphicFramePr>
          <p:nvPr>
            <p:ph idx="1"/>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786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356360"/>
          </a:xfrm>
        </p:spPr>
        <p:txBody>
          <a:bodyPr>
            <a:normAutofit/>
          </a:bodyPr>
          <a:lstStyle/>
          <a:p>
            <a:r>
              <a:rPr lang="en-US" b="1" dirty="0"/>
              <a:t>Top 5 Things Needed to End Homelessness </a:t>
            </a:r>
          </a:p>
        </p:txBody>
      </p:sp>
      <p:pic>
        <p:nvPicPr>
          <p:cNvPr id="5" name="Picture 4" descr="Logo&#10;&#10;Description automatically generated"/>
          <p:cNvPicPr/>
          <p:nvPr/>
        </p:nvPicPr>
        <p:blipFill>
          <a:blip r:embed="rId2"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graphicFrame>
        <p:nvGraphicFramePr>
          <p:cNvPr id="7" name="Content Placeholder 2">
            <a:extLst>
              <a:ext uri="{FF2B5EF4-FFF2-40B4-BE49-F238E27FC236}">
                <a16:creationId xmlns:a16="http://schemas.microsoft.com/office/drawing/2014/main" id="{6A9B101C-BA47-4DD0-894A-57523F867F9A}"/>
              </a:ext>
            </a:extLst>
          </p:cNvPr>
          <p:cNvGraphicFramePr>
            <a:graphicFrameLocks noGrp="1"/>
          </p:cNvGraphicFramePr>
          <p:nvPr>
            <p:ph idx="1"/>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628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5"/>
          <p:cNvSpPr/>
          <p:nvPr/>
        </p:nvSpPr>
        <p:spPr>
          <a:xfrm>
            <a:off x="231140" y="243840"/>
            <a:ext cx="11724640" cy="6377939"/>
          </a:xfrm>
          <a:prstGeom prst="rect">
            <a:avLst/>
          </a:prstGeom>
          <a:solidFill>
            <a:schemeClr val="lt1"/>
          </a:solidFill>
          <a:ln>
            <a:noFill/>
          </a:ln>
        </p:spPr>
        <p:txBody>
          <a:bodyPr spcFirstLastPara="1" wrap="square" lIns="91433" tIns="91433" rIns="91433" bIns="91433" anchor="ctr" anchorCtr="0">
            <a:noAutofit/>
          </a:bodyPr>
          <a:lstStyle/>
          <a:p>
            <a:endParaRPr sz="2400"/>
          </a:p>
        </p:txBody>
      </p:sp>
      <p:sp>
        <p:nvSpPr>
          <p:cNvPr id="354" name="Google Shape;354;p45"/>
          <p:cNvSpPr/>
          <p:nvPr/>
        </p:nvSpPr>
        <p:spPr>
          <a:xfrm>
            <a:off x="231140" y="243840"/>
            <a:ext cx="11724640" cy="6377939"/>
          </a:xfrm>
          <a:prstGeom prst="rect">
            <a:avLst/>
          </a:prstGeom>
          <a:solidFill>
            <a:schemeClr val="accent1"/>
          </a:solidFill>
          <a:ln w="12700" cap="flat" cmpd="sng">
            <a:solidFill>
              <a:srgbClr val="FFFFFF"/>
            </a:solidFill>
            <a:prstDash val="solid"/>
            <a:round/>
            <a:headEnd type="none" w="sm" len="sm"/>
            <a:tailEnd type="none" w="sm" len="sm"/>
          </a:ln>
        </p:spPr>
        <p:txBody>
          <a:bodyPr spcFirstLastPara="1" wrap="square" lIns="91433" tIns="91433" rIns="91433" bIns="91433" anchor="ctr" anchorCtr="0">
            <a:noAutofit/>
          </a:bodyPr>
          <a:lstStyle/>
          <a:p>
            <a:endParaRPr sz="2400"/>
          </a:p>
        </p:txBody>
      </p:sp>
      <p:cxnSp>
        <p:nvCxnSpPr>
          <p:cNvPr id="355" name="Google Shape;355;p45"/>
          <p:cNvCxnSpPr/>
          <p:nvPr/>
        </p:nvCxnSpPr>
        <p:spPr>
          <a:xfrm>
            <a:off x="1978661" y="3733800"/>
            <a:ext cx="8229601" cy="0"/>
          </a:xfrm>
          <a:prstGeom prst="straightConnector1">
            <a:avLst/>
          </a:prstGeom>
          <a:noFill/>
          <a:ln w="10000" cap="flat" cmpd="sng">
            <a:solidFill>
              <a:srgbClr val="FFFFFF"/>
            </a:solidFill>
            <a:prstDash val="solid"/>
            <a:round/>
            <a:headEnd type="none" w="sm" len="sm"/>
            <a:tailEnd type="none" w="sm" len="sm"/>
          </a:ln>
        </p:spPr>
      </p:cxnSp>
      <p:pic>
        <p:nvPicPr>
          <p:cNvPr id="356" name="Google Shape;356;p45" descr="Colourful mailboxes stacked inside a wooden box"/>
          <p:cNvPicPr preferRelativeResize="0"/>
          <p:nvPr/>
        </p:nvPicPr>
        <p:blipFill rotWithShape="1">
          <a:blip r:embed="rId3">
            <a:alphaModFix/>
          </a:blip>
          <a:srcRect b="14449"/>
          <a:stretch/>
        </p:blipFill>
        <p:spPr>
          <a:xfrm>
            <a:off x="21" y="11"/>
            <a:ext cx="12191980" cy="6857989"/>
          </a:xfrm>
          <a:prstGeom prst="rect">
            <a:avLst/>
          </a:prstGeom>
          <a:noFill/>
          <a:ln>
            <a:noFill/>
          </a:ln>
        </p:spPr>
      </p:pic>
      <p:sp>
        <p:nvSpPr>
          <p:cNvPr id="357" name="Google Shape;357;p45"/>
          <p:cNvSpPr/>
          <p:nvPr/>
        </p:nvSpPr>
        <p:spPr>
          <a:xfrm>
            <a:off x="231140" y="189411"/>
            <a:ext cx="11724640" cy="6377939"/>
          </a:xfrm>
          <a:prstGeom prst="rect">
            <a:avLst/>
          </a:prstGeom>
          <a:solidFill>
            <a:schemeClr val="dk1">
              <a:alpha val="80000"/>
            </a:schemeClr>
          </a:solidFill>
          <a:ln>
            <a:noFill/>
          </a:ln>
        </p:spPr>
        <p:txBody>
          <a:bodyPr spcFirstLastPara="1" wrap="square" lIns="91433" tIns="91433" rIns="91433" bIns="91433" anchor="ctr" anchorCtr="0">
            <a:noAutofit/>
          </a:bodyPr>
          <a:lstStyle/>
          <a:p>
            <a:endParaRPr sz="2400"/>
          </a:p>
        </p:txBody>
      </p:sp>
      <p:cxnSp>
        <p:nvCxnSpPr>
          <p:cNvPr id="358" name="Google Shape;358;p45"/>
          <p:cNvCxnSpPr/>
          <p:nvPr/>
        </p:nvCxnSpPr>
        <p:spPr>
          <a:xfrm>
            <a:off x="1978661" y="3733800"/>
            <a:ext cx="8229601" cy="0"/>
          </a:xfrm>
          <a:prstGeom prst="straightConnector1">
            <a:avLst/>
          </a:prstGeom>
          <a:noFill/>
          <a:ln w="10000" cap="flat" cmpd="sng">
            <a:solidFill>
              <a:srgbClr val="FFFFFF"/>
            </a:solidFill>
            <a:prstDash val="solid"/>
            <a:round/>
            <a:headEnd type="none" w="sm" len="sm"/>
            <a:tailEnd type="none" w="sm" len="sm"/>
          </a:ln>
        </p:spPr>
      </p:cxnSp>
      <p:sp>
        <p:nvSpPr>
          <p:cNvPr id="359" name="Google Shape;359;p45"/>
          <p:cNvSpPr txBox="1">
            <a:spLocks noGrp="1"/>
          </p:cNvSpPr>
          <p:nvPr>
            <p:ph type="title"/>
          </p:nvPr>
        </p:nvSpPr>
        <p:spPr>
          <a:xfrm>
            <a:off x="1109980" y="882376"/>
            <a:ext cx="9966960" cy="2926080"/>
          </a:xfrm>
          <a:prstGeom prst="rect">
            <a:avLst/>
          </a:prstGeom>
          <a:noFill/>
          <a:ln>
            <a:noFill/>
          </a:ln>
        </p:spPr>
        <p:txBody>
          <a:bodyPr spcFirstLastPara="1" vert="horz" wrap="square" lIns="91433" tIns="45700" rIns="91433" bIns="45700" rtlCol="0" anchor="b" anchorCtr="0">
            <a:normAutofit/>
          </a:bodyPr>
          <a:lstStyle/>
          <a:p>
            <a:pPr algn="ctr">
              <a:lnSpc>
                <a:spcPct val="85000"/>
              </a:lnSpc>
              <a:spcBef>
                <a:spcPts val="0"/>
              </a:spcBef>
              <a:buClr>
                <a:srgbClr val="FFFFFF"/>
              </a:buClr>
              <a:buSzPts val="5400"/>
            </a:pPr>
            <a:r>
              <a:rPr lang="en" b="1" dirty="0">
                <a:solidFill>
                  <a:srgbClr val="FFFFFF"/>
                </a:solidFill>
              </a:rPr>
              <a:t>QUESTIONS?</a:t>
            </a:r>
            <a:endParaRPr dirty="0"/>
          </a:p>
        </p:txBody>
      </p:sp>
      <p:sp>
        <p:nvSpPr>
          <p:cNvPr id="360" name="Google Shape;360;p45"/>
          <p:cNvSpPr txBox="1">
            <a:spLocks noGrp="1"/>
          </p:cNvSpPr>
          <p:nvPr>
            <p:ph type="body" idx="1"/>
          </p:nvPr>
        </p:nvSpPr>
        <p:spPr>
          <a:xfrm>
            <a:off x="1709530" y="3869634"/>
            <a:ext cx="8767860" cy="2105991"/>
          </a:xfrm>
          <a:prstGeom prst="rect">
            <a:avLst/>
          </a:prstGeom>
          <a:noFill/>
          <a:ln>
            <a:noFill/>
          </a:ln>
        </p:spPr>
        <p:txBody>
          <a:bodyPr spcFirstLastPara="1" vert="horz" wrap="square" lIns="91433" tIns="45700" rIns="91433" bIns="45700" rtlCol="0" anchor="t" anchorCtr="0">
            <a:normAutofit/>
          </a:bodyPr>
          <a:lstStyle/>
          <a:p>
            <a:pPr algn="ctr">
              <a:lnSpc>
                <a:spcPct val="90000"/>
              </a:lnSpc>
              <a:spcBef>
                <a:spcPts val="1467"/>
              </a:spcBef>
              <a:spcAft>
                <a:spcPts val="0"/>
              </a:spcAft>
              <a:buSzPts val="1100"/>
            </a:pPr>
            <a:r>
              <a:rPr lang="en" sz="1867" dirty="0">
                <a:solidFill>
                  <a:srgbClr val="FFFFFF"/>
                </a:solidFill>
              </a:rPr>
              <a:t>Ryan Graham: </a:t>
            </a:r>
            <a:r>
              <a:rPr lang="en" sz="1867" u="sng" dirty="0">
                <a:solidFill>
                  <a:schemeClr val="hlink"/>
                </a:solidFill>
                <a:hlinkClick r:id="rId4"/>
              </a:rPr>
              <a:t>ryan.graham@wibos.org</a:t>
            </a:r>
            <a:r>
              <a:rPr lang="en" sz="1867" dirty="0">
                <a:solidFill>
                  <a:srgbClr val="FFFFFF"/>
                </a:solidFill>
              </a:rPr>
              <a:t>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68377"/>
            <a:ext cx="10515600" cy="1325563"/>
          </a:xfrm>
        </p:spPr>
        <p:txBody>
          <a:bodyPr>
            <a:normAutofit/>
          </a:bodyPr>
          <a:lstStyle/>
          <a:p>
            <a:r>
              <a:rPr lang="en-US" b="1" u="sng"/>
              <a:t>Contact Information</a:t>
            </a:r>
            <a:endParaRPr lang="en-US" b="1" u="sng" dirty="0"/>
          </a:p>
        </p:txBody>
      </p:sp>
      <p:sp>
        <p:nvSpPr>
          <p:cNvPr id="3" name="Content Placeholder 2"/>
          <p:cNvSpPr>
            <a:spLocks noGrp="1"/>
          </p:cNvSpPr>
          <p:nvPr>
            <p:ph sz="half" idx="1"/>
          </p:nvPr>
        </p:nvSpPr>
        <p:spPr>
          <a:xfrm>
            <a:off x="838200" y="2177456"/>
            <a:ext cx="5097780" cy="3795748"/>
          </a:xfrm>
        </p:spPr>
        <p:txBody>
          <a:bodyPr>
            <a:normAutofit/>
          </a:bodyPr>
          <a:lstStyle/>
          <a:p>
            <a:pPr marL="274320" lvl="1" indent="0">
              <a:buNone/>
            </a:pPr>
            <a:endParaRPr lang="en-US" sz="1700"/>
          </a:p>
          <a:p>
            <a:pPr marL="274320" lvl="1" indent="0">
              <a:buNone/>
            </a:pPr>
            <a:r>
              <a:rPr lang="en-US" sz="1700" b="1"/>
              <a:t>Ryan Graham</a:t>
            </a:r>
            <a:r>
              <a:rPr lang="en-US" sz="1700"/>
              <a:t>					</a:t>
            </a:r>
          </a:p>
          <a:p>
            <a:pPr marL="274320" lvl="1" indent="0">
              <a:buNone/>
            </a:pPr>
            <a:r>
              <a:rPr lang="en-US" sz="1700"/>
              <a:t>Coordinated Entry Systems Specialist				</a:t>
            </a:r>
          </a:p>
          <a:p>
            <a:pPr marL="274320" lvl="1" indent="0">
              <a:buNone/>
            </a:pPr>
            <a:r>
              <a:rPr lang="en-US" sz="1700"/>
              <a:t>Wisconsin Balance of State CoC</a:t>
            </a:r>
          </a:p>
          <a:p>
            <a:pPr marL="274320" lvl="1" indent="0">
              <a:buNone/>
            </a:pPr>
            <a:r>
              <a:rPr lang="en-US" sz="1700"/>
              <a:t>			</a:t>
            </a:r>
          </a:p>
          <a:p>
            <a:pPr marL="274320" lvl="1" indent="0">
              <a:buNone/>
            </a:pPr>
            <a:r>
              <a:rPr lang="en-US" sz="1700">
                <a:hlinkClick r:id="rId3"/>
              </a:rPr>
              <a:t>ryan.graham@wibos.org</a:t>
            </a:r>
            <a:r>
              <a:rPr lang="en-US" sz="1700"/>
              <a:t>			</a:t>
            </a:r>
          </a:p>
          <a:p>
            <a:pPr marL="274320" lvl="1" indent="0">
              <a:buNone/>
            </a:pPr>
            <a:r>
              <a:rPr lang="en-US" sz="1700"/>
              <a:t>PO Box 272, Eau Claire, WI  54702		</a:t>
            </a:r>
          </a:p>
          <a:p>
            <a:pPr marL="274320" lvl="1" indent="0">
              <a:buNone/>
            </a:pPr>
            <a:r>
              <a:rPr lang="en-US" sz="1700"/>
              <a:t>Phone: 715-225-0164				</a:t>
            </a:r>
          </a:p>
          <a:p>
            <a:pPr marL="274320" lvl="1" indent="0">
              <a:buNone/>
            </a:pPr>
            <a:r>
              <a:rPr lang="en-US" sz="1700"/>
              <a:t>Website:  </a:t>
            </a:r>
            <a:r>
              <a:rPr lang="en-US" sz="1700">
                <a:hlinkClick r:id="rId4"/>
              </a:rPr>
              <a:t>www.wiboscoc.org</a:t>
            </a:r>
            <a:r>
              <a:rPr lang="en-US" sz="1700"/>
              <a:t> 			</a:t>
            </a:r>
          </a:p>
        </p:txBody>
      </p:sp>
      <p:sp>
        <p:nvSpPr>
          <p:cNvPr id="4" name="Content Placeholder 3">
            <a:extLst>
              <a:ext uri="{FF2B5EF4-FFF2-40B4-BE49-F238E27FC236}">
                <a16:creationId xmlns:a16="http://schemas.microsoft.com/office/drawing/2014/main" id="{9E756C64-FD3C-FE71-3226-6509556261AA}"/>
              </a:ext>
            </a:extLst>
          </p:cNvPr>
          <p:cNvSpPr>
            <a:spLocks noGrp="1"/>
          </p:cNvSpPr>
          <p:nvPr>
            <p:ph sz="half" idx="2"/>
          </p:nvPr>
        </p:nvSpPr>
        <p:spPr>
          <a:xfrm>
            <a:off x="6256020" y="2177456"/>
            <a:ext cx="5097780" cy="3795748"/>
          </a:xfrm>
        </p:spPr>
        <p:txBody>
          <a:bodyPr>
            <a:normAutofit/>
          </a:bodyPr>
          <a:lstStyle/>
          <a:p>
            <a:pPr marL="274320" lvl="1" indent="0">
              <a:buNone/>
            </a:pPr>
            <a:r>
              <a:rPr lang="en-US"/>
              <a:t>	</a:t>
            </a:r>
            <a:endParaRPr lang="en-US" dirty="0"/>
          </a:p>
        </p:txBody>
      </p:sp>
      <p:pic>
        <p:nvPicPr>
          <p:cNvPr id="5" name="Picture 4"/>
          <p:cNvPicPr/>
          <p:nvPr/>
        </p:nvPicPr>
        <p:blipFill>
          <a:blip r:embed="rId5" cstate="print">
            <a:extLst>
              <a:ext uri="{28A0092B-C50C-407E-A947-70E740481C1C}">
                <a14:useLocalDpi xmlns:a14="http://schemas.microsoft.com/office/drawing/2010/main" val="0"/>
              </a:ext>
            </a:extLst>
          </a:blip>
          <a:stretch>
            <a:fillRect/>
          </a:stretch>
        </p:blipFill>
        <p:spPr>
          <a:xfrm>
            <a:off x="10474990" y="337030"/>
            <a:ext cx="1240790" cy="914400"/>
          </a:xfrm>
          <a:prstGeom prst="rect">
            <a:avLst/>
          </a:prstGeom>
        </p:spPr>
      </p:pic>
    </p:spTree>
    <p:extLst>
      <p:ext uri="{BB962C8B-B14F-4D97-AF65-F5344CB8AC3E}">
        <p14:creationId xmlns:p14="http://schemas.microsoft.com/office/powerpoint/2010/main" val="381847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229</TotalTime>
  <Words>1684</Words>
  <Application>Microsoft Office PowerPoint</Application>
  <PresentationFormat>Widescreen</PresentationFormat>
  <Paragraphs>179</Paragraphs>
  <Slides>19</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Aptos</vt:lpstr>
      <vt:lpstr>Aptos Display</vt:lpstr>
      <vt:lpstr>Arial</vt:lpstr>
      <vt:lpstr>Calibri</vt:lpstr>
      <vt:lpstr>Google Sans</vt:lpstr>
      <vt:lpstr>Source Sans Pro</vt:lpstr>
      <vt:lpstr>Times New Roman</vt:lpstr>
      <vt:lpstr>Wingdings</vt:lpstr>
      <vt:lpstr>Office Theme</vt:lpstr>
      <vt:lpstr>CoC Structure &amp; Purpose</vt:lpstr>
      <vt:lpstr>PowerPoint Presentation</vt:lpstr>
      <vt:lpstr>Common terms:</vt:lpstr>
      <vt:lpstr>Common terms:</vt:lpstr>
      <vt:lpstr>What is Housing First?</vt:lpstr>
      <vt:lpstr>What do you already know? </vt:lpstr>
      <vt:lpstr>HOMELESS CRISIS RESPONSE SYSTEM </vt:lpstr>
      <vt:lpstr>PowerPoint Presentation</vt:lpstr>
      <vt:lpstr>What is Coordinated Entry?</vt:lpstr>
      <vt:lpstr>Coordinated Entry is NOT:</vt:lpstr>
      <vt:lpstr>What was it is like prior to Coordinated Entry?</vt:lpstr>
      <vt:lpstr>Housing programs through Coordinated Entry: (All are “Housing First” projects)</vt:lpstr>
      <vt:lpstr>CoC Funded Housing Programs:</vt:lpstr>
      <vt:lpstr>State EHH Funding (Federal Emergency Solutions Grant (ESG) + Housing Assistance Program (HAP) + Homeless Prevention Program (HPP) = EHH) and other housing programs: </vt:lpstr>
      <vt:lpstr>Your Role in Coordinated Entry:</vt:lpstr>
      <vt:lpstr>Top 5 Things Needed to End Homelessness </vt:lpstr>
      <vt:lpstr>Top 5 Things Needed to End Homelessness </vt:lpstr>
      <vt:lpstr>QUESTIONS?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CoC Structure &amp; Purpose</dc:title>
  <dc:creator>Ryan</dc:creator>
  <cp:lastModifiedBy>Ryan Graham</cp:lastModifiedBy>
  <cp:revision>3</cp:revision>
  <dcterms:created xsi:type="dcterms:W3CDTF">2024-04-02T21:46:27Z</dcterms:created>
  <dcterms:modified xsi:type="dcterms:W3CDTF">2024-10-09T15:05:52Z</dcterms:modified>
</cp:coreProperties>
</file>